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4" r:id="rId9"/>
    <p:sldId id="267" r:id="rId10"/>
    <p:sldId id="266" r:id="rId11"/>
    <p:sldId id="268" r:id="rId12"/>
    <p:sldId id="269" r:id="rId13"/>
  </p:sldIdLst>
  <p:sldSz cx="9144000" cy="5143500" type="screen16x9"/>
  <p:notesSz cx="5143500" cy="9144000"/>
  <p:embeddedFontLst>
    <p:embeddedFont>
      <p:font typeface="Consolas" panose="020B0609020204030204" pitchFamily="49" charset="0"/>
      <p:regular r:id="rId15"/>
      <p:bold r:id="rId16"/>
      <p:italic r:id="rId17"/>
      <p:boldItalic r:id="rId18"/>
    </p:embeddedFont>
    <p:embeddedFont>
      <p:font typeface="Instrument Sans Medium" pitchFamily="2" charset="0"/>
      <p:regular r:id="rId19"/>
    </p:embeddedFont>
    <p:embeddedFont>
      <p:font typeface="Inter" panose="02000503000000020004" pitchFamily="2" charset="0"/>
      <p:regular r:id="rId20"/>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92"/>
    <p:restoredTop sz="94610"/>
  </p:normalViewPr>
  <p:slideViewPr>
    <p:cSldViewPr snapToGrid="0" snapToObjects="1">
      <p:cViewPr varScale="1">
        <p:scale>
          <a:sx n="121" d="100"/>
          <a:sy n="121" d="100"/>
        </p:scale>
        <p:origin x="176" y="8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3783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81719"/>
          </a:solidFill>
          <a:ln/>
        </p:spPr>
        <p:txBody>
          <a:bodyPr/>
          <a:lstStyle/>
          <a:p>
            <a:endParaRPr lang="ja-JP" altLang="en-US"/>
          </a:p>
        </p:txBody>
      </p:sp>
      <p:sp>
        <p:nvSpPr>
          <p:cNvPr id="3" name="Shape 1"/>
          <p:cNvSpPr/>
          <p:nvPr/>
        </p:nvSpPr>
        <p:spPr>
          <a:xfrm>
            <a:off x="0" y="0"/>
            <a:ext cx="9144000" cy="5143500"/>
          </a:xfrm>
          <a:prstGeom prst="rect">
            <a:avLst/>
          </a:prstGeom>
          <a:solidFill>
            <a:srgbClr val="242429"/>
          </a:solidFill>
          <a:ln/>
        </p:spPr>
        <p:txBody>
          <a:bodyPr/>
          <a:lstStyle/>
          <a:p>
            <a:endParaRPr lang="ja-JP" altLang="en-US"/>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1.sv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2017142"/>
            <a:ext cx="4816897" cy="442987"/>
          </a:xfrm>
          <a:prstGeom prst="rect">
            <a:avLst/>
          </a:prstGeom>
          <a:noFill/>
          <a:ln/>
        </p:spPr>
        <p:txBody>
          <a:bodyPr wrap="none" lIns="0" tIns="0" rIns="0" bIns="0" rtlCol="0" anchor="t"/>
          <a:lstStyle/>
          <a:p>
            <a:pPr marL="0" indent="0" algn="l">
              <a:lnSpc>
                <a:spcPct val="104000"/>
              </a:lnSpc>
              <a:buNone/>
            </a:pPr>
            <a:r>
              <a:rPr lang="en-US" sz="2750" dirty="0">
                <a:solidFill>
                  <a:srgbClr val="EFD5FA"/>
                </a:solidFill>
                <a:latin typeface="Instrument Sans Medium" pitchFamily="34" charset="0"/>
                <a:ea typeface="Instrument Sans Medium" pitchFamily="34" charset="-122"/>
                <a:cs typeface="Instrument Sans Medium" pitchFamily="34" charset="-120"/>
              </a:rPr>
              <a:t>Spotifyのデータベース設計</a:t>
            </a:r>
            <a:endParaRPr lang="en-US" sz="2750" dirty="0"/>
          </a:p>
        </p:txBody>
      </p:sp>
      <p:sp>
        <p:nvSpPr>
          <p:cNvPr id="4" name="Text 1"/>
          <p:cNvSpPr/>
          <p:nvPr/>
        </p:nvSpPr>
        <p:spPr>
          <a:xfrm>
            <a:off x="496119" y="2672730"/>
            <a:ext cx="4722763"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C7CDD6"/>
                </a:solidFill>
                <a:latin typeface="Inter" pitchFamily="34" charset="0"/>
                <a:ea typeface="Inter" pitchFamily="34" charset="-122"/>
                <a:cs typeface="Inter" pitchFamily="34" charset="-120"/>
              </a:rPr>
              <a:t>Spotifyを例に、</a:t>
            </a:r>
            <a:r>
              <a:rPr lang="en-US" sz="1100" b="1" dirty="0">
                <a:solidFill>
                  <a:srgbClr val="C7CDD6"/>
                </a:solidFill>
                <a:latin typeface="Inter" pitchFamily="34" charset="0"/>
                <a:ea typeface="Inter" pitchFamily="34" charset="-122"/>
                <a:cs typeface="Inter" pitchFamily="34" charset="-120"/>
              </a:rPr>
              <a:t>テーブル・フィールド・レコード・クエリ</a:t>
            </a:r>
            <a:r>
              <a:rPr lang="en-US" sz="1100" dirty="0">
                <a:solidFill>
                  <a:srgbClr val="C7CDD6"/>
                </a:solidFill>
                <a:latin typeface="Inter" pitchFamily="34" charset="0"/>
                <a:ea typeface="Inter" pitchFamily="34" charset="-122"/>
                <a:cs typeface="Inter" pitchFamily="34" charset="-120"/>
              </a:rPr>
              <a:t>をわかりやすく学びます</a:t>
            </a: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598066" y="592187"/>
            <a:ext cx="4464918" cy="359941"/>
          </a:xfrm>
          <a:prstGeom prst="rect">
            <a:avLst/>
          </a:prstGeom>
          <a:noFill/>
          <a:ln/>
        </p:spPr>
        <p:txBody>
          <a:bodyPr wrap="none" lIns="0" tIns="0" rIns="0" bIns="0" rtlCol="0" anchor="t"/>
          <a:lstStyle/>
          <a:p>
            <a:pPr marL="0" indent="0" algn="l">
              <a:lnSpc>
                <a:spcPct val="104000"/>
              </a:lnSpc>
              <a:buNone/>
            </a:pPr>
            <a:r>
              <a:rPr lang="en-US" sz="2250" b="1" dirty="0">
                <a:solidFill>
                  <a:schemeClr val="bg1"/>
                </a:solidFill>
                <a:latin typeface="Inter Bold" pitchFamily="34" charset="0"/>
                <a:ea typeface="Inter Bold" pitchFamily="34" charset="-122"/>
                <a:cs typeface="Inter Bold" pitchFamily="34" charset="-120"/>
              </a:rPr>
              <a:t>おすすめ曲が流れてくる仕組み</a:t>
            </a:r>
            <a:endParaRPr lang="en-US" sz="2250" dirty="0">
              <a:solidFill>
                <a:schemeClr val="bg1"/>
              </a:solidFill>
            </a:endParaRPr>
          </a:p>
        </p:txBody>
      </p:sp>
      <p:sp>
        <p:nvSpPr>
          <p:cNvPr id="5" name="Text 3"/>
          <p:cNvSpPr/>
          <p:nvPr/>
        </p:nvSpPr>
        <p:spPr>
          <a:xfrm>
            <a:off x="598066" y="1731615"/>
            <a:ext cx="1896963" cy="179933"/>
          </a:xfrm>
          <a:prstGeom prst="rect">
            <a:avLst/>
          </a:prstGeom>
          <a:noFill/>
          <a:ln/>
        </p:spPr>
        <p:txBody>
          <a:bodyPr wrap="none" lIns="0" tIns="0" rIns="0" bIns="0" rtlCol="0" anchor="t"/>
          <a:lstStyle/>
          <a:p>
            <a:pPr marL="0" indent="0" algn="l">
              <a:lnSpc>
                <a:spcPct val="104000"/>
              </a:lnSpc>
              <a:buNone/>
            </a:pPr>
            <a:r>
              <a:rPr lang="en-US" sz="1100" b="1" dirty="0">
                <a:solidFill>
                  <a:srgbClr val="000000"/>
                </a:solidFill>
                <a:latin typeface="Inter Bold" pitchFamily="34" charset="0"/>
                <a:ea typeface="Inter Bold" pitchFamily="34" charset="-122"/>
                <a:cs typeface="Inter Bold" pitchFamily="34" charset="-120"/>
              </a:rPr>
              <a:t>🎯 </a:t>
            </a:r>
            <a:r>
              <a:rPr lang="en-US" sz="1100" b="1" dirty="0">
                <a:solidFill>
                  <a:schemeClr val="bg1"/>
                </a:solidFill>
                <a:latin typeface="Inter Bold" pitchFamily="34" charset="0"/>
                <a:ea typeface="Inter Bold" pitchFamily="34" charset="-122"/>
                <a:cs typeface="Inter Bold" pitchFamily="34" charset="-120"/>
              </a:rPr>
              <a:t>何をしたいか</a:t>
            </a:r>
            <a:endParaRPr lang="en-US" sz="1100" dirty="0">
              <a:solidFill>
                <a:schemeClr val="bg1"/>
              </a:solidFill>
            </a:endParaRPr>
          </a:p>
        </p:txBody>
      </p:sp>
      <p:sp>
        <p:nvSpPr>
          <p:cNvPr id="6" name="Text 4"/>
          <p:cNvSpPr/>
          <p:nvPr/>
        </p:nvSpPr>
        <p:spPr>
          <a:xfrm>
            <a:off x="598066" y="2005087"/>
            <a:ext cx="2599060" cy="333970"/>
          </a:xfrm>
          <a:prstGeom prst="rect">
            <a:avLst/>
          </a:prstGeom>
          <a:noFill/>
          <a:ln/>
        </p:spPr>
        <p:txBody>
          <a:bodyPr wrap="square" lIns="0" tIns="0" rIns="0" bIns="0" rtlCol="0" anchor="t">
            <a:normAutofit/>
          </a:bodyPr>
          <a:lstStyle/>
          <a:p>
            <a:pPr marL="0" indent="0" algn="l">
              <a:lnSpc>
                <a:spcPct val="121000"/>
              </a:lnSpc>
              <a:buNone/>
            </a:pPr>
            <a:r>
              <a:rPr lang="en-US" sz="900" dirty="0">
                <a:solidFill>
                  <a:schemeClr val="bg1"/>
                </a:solidFill>
                <a:latin typeface="Inter" pitchFamily="34" charset="0"/>
                <a:ea typeface="Inter" pitchFamily="34" charset="-122"/>
                <a:cs typeface="Inter" pitchFamily="34" charset="-120"/>
              </a:rPr>
              <a:t>ユーザーの再生履歴を取得して、おすすめ曲を表示したい</a:t>
            </a:r>
            <a:endParaRPr lang="en-US" sz="900" dirty="0">
              <a:solidFill>
                <a:schemeClr val="bg1"/>
              </a:solidFill>
            </a:endParaRPr>
          </a:p>
        </p:txBody>
      </p:sp>
      <p:sp>
        <p:nvSpPr>
          <p:cNvPr id="7" name="Text 5"/>
          <p:cNvSpPr/>
          <p:nvPr/>
        </p:nvSpPr>
        <p:spPr>
          <a:xfrm>
            <a:off x="598066" y="2432596"/>
            <a:ext cx="1896963" cy="179933"/>
          </a:xfrm>
          <a:prstGeom prst="rect">
            <a:avLst/>
          </a:prstGeom>
          <a:noFill/>
          <a:ln/>
        </p:spPr>
        <p:txBody>
          <a:bodyPr wrap="none" lIns="0" tIns="0" rIns="0" bIns="0" rtlCol="0" anchor="t"/>
          <a:lstStyle/>
          <a:p>
            <a:pPr marL="0" indent="0" algn="l">
              <a:lnSpc>
                <a:spcPct val="104000"/>
              </a:lnSpc>
              <a:buNone/>
            </a:pPr>
            <a:r>
              <a:rPr lang="en-US" sz="1100" b="1" dirty="0">
                <a:solidFill>
                  <a:schemeClr val="bg1"/>
                </a:solidFill>
                <a:latin typeface="Inter Bold" pitchFamily="34" charset="0"/>
                <a:ea typeface="Inter Bold" pitchFamily="34" charset="-122"/>
                <a:cs typeface="Inter Bold" pitchFamily="34" charset="-120"/>
              </a:rPr>
              <a:t>💻 SQL例</a:t>
            </a:r>
            <a:endParaRPr lang="en-US" sz="1100" dirty="0">
              <a:solidFill>
                <a:schemeClr val="bg1"/>
              </a:solidFill>
            </a:endParaRPr>
          </a:p>
        </p:txBody>
      </p:sp>
      <p:sp>
        <p:nvSpPr>
          <p:cNvPr id="8" name="Shape 6"/>
          <p:cNvSpPr/>
          <p:nvPr/>
        </p:nvSpPr>
        <p:spPr>
          <a:xfrm>
            <a:off x="598066" y="2717750"/>
            <a:ext cx="2599060" cy="564207"/>
          </a:xfrm>
          <a:prstGeom prst="roundRect">
            <a:avLst>
              <a:gd name="adj" fmla="val 8575"/>
            </a:avLst>
          </a:prstGeom>
          <a:solidFill>
            <a:srgbClr val="F2F2F2"/>
          </a:solidFill>
          <a:ln/>
        </p:spPr>
        <p:txBody>
          <a:bodyPr/>
          <a:lstStyle/>
          <a:p>
            <a:endParaRPr lang="ja-JP" altLang="en-US"/>
          </a:p>
        </p:txBody>
      </p:sp>
      <p:sp>
        <p:nvSpPr>
          <p:cNvPr id="9" name="Shape 7"/>
          <p:cNvSpPr/>
          <p:nvPr/>
        </p:nvSpPr>
        <p:spPr>
          <a:xfrm>
            <a:off x="592336" y="2717750"/>
            <a:ext cx="2610520" cy="564207"/>
          </a:xfrm>
          <a:prstGeom prst="roundRect">
            <a:avLst>
              <a:gd name="adj" fmla="val 3062"/>
            </a:avLst>
          </a:prstGeom>
          <a:solidFill>
            <a:srgbClr val="F2F2F2"/>
          </a:solidFill>
          <a:ln/>
        </p:spPr>
        <p:txBody>
          <a:bodyPr/>
          <a:lstStyle/>
          <a:p>
            <a:endParaRPr lang="ja-JP" altLang="en-US"/>
          </a:p>
        </p:txBody>
      </p:sp>
      <p:sp>
        <p:nvSpPr>
          <p:cNvPr id="10" name="Text 8"/>
          <p:cNvSpPr/>
          <p:nvPr/>
        </p:nvSpPr>
        <p:spPr>
          <a:xfrm>
            <a:off x="736253" y="2832869"/>
            <a:ext cx="2322686" cy="333970"/>
          </a:xfrm>
          <a:prstGeom prst="rect">
            <a:avLst/>
          </a:prstGeom>
          <a:noFill/>
          <a:ln/>
        </p:spPr>
        <p:txBody>
          <a:bodyPr wrap="square" lIns="0" tIns="0" rIns="0" bIns="0" rtlCol="0" anchor="t">
            <a:normAutofit/>
          </a:bodyPr>
          <a:lstStyle/>
          <a:p>
            <a:pPr marL="0" indent="0" algn="l">
              <a:lnSpc>
                <a:spcPct val="121000"/>
              </a:lnSpc>
              <a:buNone/>
            </a:pPr>
            <a:r>
              <a:rPr lang="en-US" sz="900" dirty="0">
                <a:solidFill>
                  <a:srgbClr val="D73A49"/>
                </a:solidFill>
                <a:highlight>
                  <a:srgbClr val="F2F2F2"/>
                </a:highlight>
                <a:latin typeface="Consolas" pitchFamily="34" charset="0"/>
                <a:ea typeface="Consolas" pitchFamily="34" charset="-122"/>
                <a:cs typeface="Consolas" pitchFamily="34" charset="-120"/>
              </a:rPr>
              <a:t>SELECT * FROM Listening_History</a:t>
            </a:r>
            <a:endParaRPr lang="en-US" sz="900" dirty="0"/>
          </a:p>
          <a:p>
            <a:pPr marL="0" indent="0" algn="l">
              <a:lnSpc>
                <a:spcPct val="121000"/>
              </a:lnSpc>
              <a:buNone/>
            </a:pPr>
            <a:r>
              <a:rPr lang="en-US" sz="900" dirty="0">
                <a:solidFill>
                  <a:srgbClr val="D73A49"/>
                </a:solidFill>
                <a:highlight>
                  <a:srgbClr val="F2F2F2"/>
                </a:highlight>
                <a:latin typeface="Consolas" pitchFamily="34" charset="0"/>
                <a:ea typeface="Consolas" pitchFamily="34" charset="-122"/>
                <a:cs typeface="Consolas" pitchFamily="34" charset="-120"/>
              </a:rPr>
              <a:t>WHERE user_id = 1001;</a:t>
            </a:r>
            <a:endParaRPr lang="en-US" sz="900" dirty="0"/>
          </a:p>
        </p:txBody>
      </p:sp>
      <p:sp>
        <p:nvSpPr>
          <p:cNvPr id="11" name="Text 9"/>
          <p:cNvSpPr/>
          <p:nvPr/>
        </p:nvSpPr>
        <p:spPr>
          <a:xfrm>
            <a:off x="598066" y="3387179"/>
            <a:ext cx="1896963" cy="179933"/>
          </a:xfrm>
          <a:prstGeom prst="rect">
            <a:avLst/>
          </a:prstGeom>
          <a:noFill/>
          <a:ln/>
        </p:spPr>
        <p:txBody>
          <a:bodyPr wrap="none" lIns="0" tIns="0" rIns="0" bIns="0" rtlCol="0" anchor="t"/>
          <a:lstStyle/>
          <a:p>
            <a:pPr marL="0" indent="0" algn="l">
              <a:lnSpc>
                <a:spcPct val="104000"/>
              </a:lnSpc>
              <a:buNone/>
            </a:pPr>
            <a:r>
              <a:rPr lang="en-US" sz="1100" b="1" dirty="0">
                <a:solidFill>
                  <a:schemeClr val="bg1"/>
                </a:solidFill>
                <a:latin typeface="Inter Bold" pitchFamily="34" charset="0"/>
                <a:ea typeface="Inter Bold" pitchFamily="34" charset="-122"/>
                <a:cs typeface="Inter Bold" pitchFamily="34" charset="-120"/>
              </a:rPr>
              <a:t>📖 何をしているか</a:t>
            </a:r>
            <a:endParaRPr lang="en-US" sz="1100" dirty="0">
              <a:solidFill>
                <a:schemeClr val="bg1"/>
              </a:solidFill>
            </a:endParaRPr>
          </a:p>
        </p:txBody>
      </p:sp>
      <p:sp>
        <p:nvSpPr>
          <p:cNvPr id="12" name="Text 10"/>
          <p:cNvSpPr/>
          <p:nvPr/>
        </p:nvSpPr>
        <p:spPr>
          <a:xfrm>
            <a:off x="598066" y="3660651"/>
            <a:ext cx="2690308" cy="608825"/>
          </a:xfrm>
          <a:prstGeom prst="rect">
            <a:avLst/>
          </a:prstGeom>
          <a:noFill/>
          <a:ln/>
        </p:spPr>
        <p:txBody>
          <a:bodyPr wrap="square" lIns="0" tIns="0" rIns="0" bIns="0" rtlCol="0" anchor="t">
            <a:normAutofit/>
          </a:bodyPr>
          <a:lstStyle/>
          <a:p>
            <a:pPr marL="0" indent="0" algn="l">
              <a:lnSpc>
                <a:spcPct val="121000"/>
              </a:lnSpc>
              <a:buNone/>
            </a:pPr>
            <a:r>
              <a:rPr lang="en-US" sz="900" dirty="0">
                <a:solidFill>
                  <a:schemeClr val="bg1"/>
                </a:solidFill>
                <a:latin typeface="Inter" pitchFamily="34" charset="0"/>
                <a:ea typeface="Inter" pitchFamily="34" charset="-122"/>
                <a:cs typeface="Inter" pitchFamily="34" charset="-120"/>
              </a:rPr>
              <a:t>ユーザー1001さんの再生履歴をすべて取得します。好きなジャンル・よく聞く曲・聞く時間帯などを分析します。</a:t>
            </a:r>
            <a:endParaRPr lang="en-US" sz="900" dirty="0">
              <a:solidFill>
                <a:schemeClr val="bg1"/>
              </a:solidFill>
            </a:endParaRPr>
          </a:p>
        </p:txBody>
      </p:sp>
      <p:sp>
        <p:nvSpPr>
          <p:cNvPr id="13" name="Text 11"/>
          <p:cNvSpPr/>
          <p:nvPr/>
        </p:nvSpPr>
        <p:spPr>
          <a:xfrm>
            <a:off x="3482876" y="1186011"/>
            <a:ext cx="1896963" cy="179933"/>
          </a:xfrm>
          <a:prstGeom prst="rect">
            <a:avLst/>
          </a:prstGeom>
          <a:noFill/>
          <a:ln/>
        </p:spPr>
        <p:txBody>
          <a:bodyPr wrap="none" lIns="0" tIns="0" rIns="0" bIns="0" rtlCol="0" anchor="t"/>
          <a:lstStyle/>
          <a:p>
            <a:pPr marL="0" indent="0" algn="l">
              <a:lnSpc>
                <a:spcPct val="104000"/>
              </a:lnSpc>
              <a:buNone/>
            </a:pPr>
            <a:r>
              <a:rPr lang="en-US" sz="1100" b="1" dirty="0">
                <a:solidFill>
                  <a:schemeClr val="bg1"/>
                </a:solidFill>
                <a:latin typeface="Inter Bold" pitchFamily="34" charset="0"/>
                <a:ea typeface="Inter Bold" pitchFamily="34" charset="-122"/>
                <a:cs typeface="Inter Bold" pitchFamily="34" charset="-120"/>
              </a:rPr>
              <a:t>📊 結果イメージ</a:t>
            </a:r>
            <a:endParaRPr lang="en-US" sz="1100" dirty="0">
              <a:solidFill>
                <a:schemeClr val="bg1"/>
              </a:solidFill>
            </a:endParaRPr>
          </a:p>
        </p:txBody>
      </p:sp>
      <p:sp>
        <p:nvSpPr>
          <p:cNvPr id="14" name="Shape 12"/>
          <p:cNvSpPr/>
          <p:nvPr/>
        </p:nvSpPr>
        <p:spPr>
          <a:xfrm>
            <a:off x="3482876" y="1471166"/>
            <a:ext cx="5067672" cy="885230"/>
          </a:xfrm>
          <a:prstGeom prst="roundRect">
            <a:avLst>
              <a:gd name="adj" fmla="val 5465"/>
            </a:avLst>
          </a:prstGeom>
          <a:noFill/>
          <a:ln w="4763">
            <a:solidFill>
              <a:srgbClr val="000000">
                <a:alpha val="8000"/>
              </a:srgbClr>
            </a:solidFill>
            <a:prstDash val="solid"/>
          </a:ln>
        </p:spPr>
        <p:txBody>
          <a:bodyPr/>
          <a:lstStyle/>
          <a:p>
            <a:endParaRPr lang="ja-JP" altLang="en-US">
              <a:solidFill>
                <a:schemeClr val="bg1"/>
              </a:solidFill>
            </a:endParaRPr>
          </a:p>
        </p:txBody>
      </p:sp>
      <p:sp>
        <p:nvSpPr>
          <p:cNvPr id="15" name="Text 13"/>
          <p:cNvSpPr/>
          <p:nvPr/>
        </p:nvSpPr>
        <p:spPr>
          <a:xfrm>
            <a:off x="3602831" y="1536799"/>
            <a:ext cx="1489100" cy="166985"/>
          </a:xfrm>
          <a:prstGeom prst="rect">
            <a:avLst/>
          </a:prstGeom>
          <a:noFill/>
          <a:ln/>
        </p:spPr>
        <p:txBody>
          <a:bodyPr wrap="none" lIns="0" tIns="0" rIns="0" bIns="0" rtlCol="0" anchor="t"/>
          <a:lstStyle/>
          <a:p>
            <a:pPr marL="0" indent="0" algn="l">
              <a:lnSpc>
                <a:spcPct val="121000"/>
              </a:lnSpc>
              <a:buNone/>
            </a:pPr>
            <a:r>
              <a:rPr lang="en-US" sz="900" b="1" dirty="0">
                <a:solidFill>
                  <a:schemeClr val="bg1"/>
                </a:solidFill>
                <a:latin typeface="Inter" pitchFamily="34" charset="0"/>
                <a:ea typeface="Inter" pitchFamily="34" charset="-122"/>
                <a:cs typeface="Inter" pitchFamily="34" charset="-120"/>
              </a:rPr>
              <a:t>user_id</a:t>
            </a:r>
            <a:endParaRPr lang="en-US" sz="900" dirty="0">
              <a:solidFill>
                <a:schemeClr val="bg1"/>
              </a:solidFill>
            </a:endParaRPr>
          </a:p>
        </p:txBody>
      </p:sp>
      <p:sp>
        <p:nvSpPr>
          <p:cNvPr id="16" name="Text 14"/>
          <p:cNvSpPr/>
          <p:nvPr/>
        </p:nvSpPr>
        <p:spPr>
          <a:xfrm>
            <a:off x="4869731" y="1536799"/>
            <a:ext cx="1486719" cy="166985"/>
          </a:xfrm>
          <a:prstGeom prst="rect">
            <a:avLst/>
          </a:prstGeom>
          <a:noFill/>
          <a:ln/>
        </p:spPr>
        <p:txBody>
          <a:bodyPr wrap="none" lIns="0" tIns="0" rIns="0" bIns="0" rtlCol="0" anchor="t"/>
          <a:lstStyle/>
          <a:p>
            <a:pPr marL="0" indent="0" algn="l">
              <a:lnSpc>
                <a:spcPct val="121000"/>
              </a:lnSpc>
              <a:buNone/>
            </a:pPr>
            <a:r>
              <a:rPr lang="en-US" sz="900" b="1" dirty="0">
                <a:solidFill>
                  <a:schemeClr val="bg1"/>
                </a:solidFill>
                <a:latin typeface="Inter" pitchFamily="34" charset="0"/>
                <a:ea typeface="Inter" pitchFamily="34" charset="-122"/>
                <a:cs typeface="Inter" pitchFamily="34" charset="-120"/>
              </a:rPr>
              <a:t>曲名</a:t>
            </a:r>
            <a:endParaRPr lang="en-US" sz="900" dirty="0">
              <a:solidFill>
                <a:schemeClr val="bg1"/>
              </a:solidFill>
            </a:endParaRPr>
          </a:p>
        </p:txBody>
      </p:sp>
      <p:sp>
        <p:nvSpPr>
          <p:cNvPr id="17" name="Text 15"/>
          <p:cNvSpPr/>
          <p:nvPr/>
        </p:nvSpPr>
        <p:spPr>
          <a:xfrm>
            <a:off x="6134249" y="1536799"/>
            <a:ext cx="1486719" cy="166985"/>
          </a:xfrm>
          <a:prstGeom prst="rect">
            <a:avLst/>
          </a:prstGeom>
          <a:noFill/>
          <a:ln/>
        </p:spPr>
        <p:txBody>
          <a:bodyPr wrap="none" lIns="0" tIns="0" rIns="0" bIns="0" rtlCol="0" anchor="t"/>
          <a:lstStyle/>
          <a:p>
            <a:pPr marL="0" indent="0" algn="l">
              <a:lnSpc>
                <a:spcPct val="121000"/>
              </a:lnSpc>
              <a:buNone/>
            </a:pPr>
            <a:r>
              <a:rPr lang="en-US" sz="900" b="1" dirty="0">
                <a:solidFill>
                  <a:schemeClr val="bg1"/>
                </a:solidFill>
                <a:latin typeface="Inter" pitchFamily="34" charset="0"/>
                <a:ea typeface="Inter" pitchFamily="34" charset="-122"/>
                <a:cs typeface="Inter" pitchFamily="34" charset="-120"/>
              </a:rPr>
              <a:t>ジャンル</a:t>
            </a:r>
            <a:endParaRPr lang="en-US" sz="900" dirty="0">
              <a:solidFill>
                <a:schemeClr val="bg1"/>
              </a:solidFill>
            </a:endParaRPr>
          </a:p>
        </p:txBody>
      </p:sp>
      <p:sp>
        <p:nvSpPr>
          <p:cNvPr id="18" name="Text 16"/>
          <p:cNvSpPr/>
          <p:nvPr/>
        </p:nvSpPr>
        <p:spPr>
          <a:xfrm>
            <a:off x="7398767" y="1536799"/>
            <a:ext cx="1489100" cy="166985"/>
          </a:xfrm>
          <a:prstGeom prst="rect">
            <a:avLst/>
          </a:prstGeom>
          <a:noFill/>
          <a:ln/>
        </p:spPr>
        <p:txBody>
          <a:bodyPr wrap="none" lIns="0" tIns="0" rIns="0" bIns="0" rtlCol="0" anchor="t"/>
          <a:lstStyle/>
          <a:p>
            <a:pPr marL="0" indent="0" algn="l">
              <a:lnSpc>
                <a:spcPct val="121000"/>
              </a:lnSpc>
              <a:buNone/>
            </a:pPr>
            <a:r>
              <a:rPr lang="en-US" sz="900" b="1" dirty="0">
                <a:solidFill>
                  <a:schemeClr val="bg1"/>
                </a:solidFill>
                <a:latin typeface="Inter" pitchFamily="34" charset="0"/>
                <a:ea typeface="Inter" pitchFamily="34" charset="-122"/>
                <a:cs typeface="Inter" pitchFamily="34" charset="-120"/>
              </a:rPr>
              <a:t>再生回数</a:t>
            </a:r>
            <a:endParaRPr lang="en-US" sz="900" dirty="0">
              <a:solidFill>
                <a:schemeClr val="bg1"/>
              </a:solidFill>
            </a:endParaRPr>
          </a:p>
        </p:txBody>
      </p:sp>
      <p:sp>
        <p:nvSpPr>
          <p:cNvPr id="19" name="Text 17"/>
          <p:cNvSpPr/>
          <p:nvPr/>
        </p:nvSpPr>
        <p:spPr>
          <a:xfrm>
            <a:off x="3602831" y="1830288"/>
            <a:ext cx="1489100" cy="166985"/>
          </a:xfrm>
          <a:prstGeom prst="rect">
            <a:avLst/>
          </a:prstGeom>
          <a:noFill/>
          <a:ln/>
        </p:spPr>
        <p:txBody>
          <a:bodyPr wrap="none" lIns="0" tIns="0" rIns="0" bIns="0" rtlCol="0" anchor="t"/>
          <a:lstStyle/>
          <a:p>
            <a:pPr marL="0" indent="0" algn="l">
              <a:lnSpc>
                <a:spcPct val="121000"/>
              </a:lnSpc>
              <a:buNone/>
            </a:pPr>
            <a:r>
              <a:rPr lang="en-US" sz="900" dirty="0">
                <a:solidFill>
                  <a:schemeClr val="bg1"/>
                </a:solidFill>
                <a:latin typeface="Inter" pitchFamily="34" charset="0"/>
                <a:ea typeface="Inter" pitchFamily="34" charset="-122"/>
                <a:cs typeface="Inter" pitchFamily="34" charset="-120"/>
              </a:rPr>
              <a:t>1001</a:t>
            </a:r>
            <a:endParaRPr lang="en-US" sz="900" dirty="0">
              <a:solidFill>
                <a:schemeClr val="bg1"/>
              </a:solidFill>
            </a:endParaRPr>
          </a:p>
        </p:txBody>
      </p:sp>
      <p:sp>
        <p:nvSpPr>
          <p:cNvPr id="20" name="Text 18"/>
          <p:cNvSpPr/>
          <p:nvPr/>
        </p:nvSpPr>
        <p:spPr>
          <a:xfrm>
            <a:off x="4869731" y="1830288"/>
            <a:ext cx="1486719" cy="166985"/>
          </a:xfrm>
          <a:prstGeom prst="rect">
            <a:avLst/>
          </a:prstGeom>
          <a:noFill/>
          <a:ln/>
        </p:spPr>
        <p:txBody>
          <a:bodyPr wrap="none" lIns="0" tIns="0" rIns="0" bIns="0" rtlCol="0" anchor="t"/>
          <a:lstStyle/>
          <a:p>
            <a:pPr marL="0" indent="0" algn="l">
              <a:lnSpc>
                <a:spcPct val="121000"/>
              </a:lnSpc>
              <a:buNone/>
            </a:pPr>
            <a:r>
              <a:rPr lang="en-US" sz="900" dirty="0">
                <a:solidFill>
                  <a:schemeClr val="bg1"/>
                </a:solidFill>
                <a:latin typeface="Inter" pitchFamily="34" charset="0"/>
                <a:ea typeface="Inter" pitchFamily="34" charset="-122"/>
                <a:cs typeface="Inter" pitchFamily="34" charset="-120"/>
              </a:rPr>
              <a:t>筋トレBGM</a:t>
            </a:r>
            <a:endParaRPr lang="en-US" sz="900" dirty="0">
              <a:solidFill>
                <a:schemeClr val="bg1"/>
              </a:solidFill>
            </a:endParaRPr>
          </a:p>
        </p:txBody>
      </p:sp>
      <p:sp>
        <p:nvSpPr>
          <p:cNvPr id="21" name="Text 19"/>
          <p:cNvSpPr/>
          <p:nvPr/>
        </p:nvSpPr>
        <p:spPr>
          <a:xfrm>
            <a:off x="6134249" y="1830288"/>
            <a:ext cx="1486719" cy="166985"/>
          </a:xfrm>
          <a:prstGeom prst="rect">
            <a:avLst/>
          </a:prstGeom>
          <a:noFill/>
          <a:ln/>
        </p:spPr>
        <p:txBody>
          <a:bodyPr wrap="none" lIns="0" tIns="0" rIns="0" bIns="0" rtlCol="0" anchor="t"/>
          <a:lstStyle/>
          <a:p>
            <a:pPr marL="0" indent="0" algn="l">
              <a:lnSpc>
                <a:spcPct val="121000"/>
              </a:lnSpc>
              <a:buNone/>
            </a:pPr>
            <a:r>
              <a:rPr lang="en-US" sz="900" dirty="0">
                <a:solidFill>
                  <a:schemeClr val="bg1"/>
                </a:solidFill>
                <a:latin typeface="Inter" pitchFamily="34" charset="0"/>
                <a:ea typeface="Inter" pitchFamily="34" charset="-122"/>
                <a:cs typeface="Inter" pitchFamily="34" charset="-120"/>
              </a:rPr>
              <a:t>EDM</a:t>
            </a:r>
            <a:endParaRPr lang="en-US" sz="900" dirty="0">
              <a:solidFill>
                <a:schemeClr val="bg1"/>
              </a:solidFill>
            </a:endParaRPr>
          </a:p>
        </p:txBody>
      </p:sp>
      <p:sp>
        <p:nvSpPr>
          <p:cNvPr id="22" name="Text 20"/>
          <p:cNvSpPr/>
          <p:nvPr/>
        </p:nvSpPr>
        <p:spPr>
          <a:xfrm>
            <a:off x="7398767" y="1830288"/>
            <a:ext cx="1489100" cy="166985"/>
          </a:xfrm>
          <a:prstGeom prst="rect">
            <a:avLst/>
          </a:prstGeom>
          <a:noFill/>
          <a:ln/>
        </p:spPr>
        <p:txBody>
          <a:bodyPr wrap="none" lIns="0" tIns="0" rIns="0" bIns="0" rtlCol="0" anchor="t"/>
          <a:lstStyle/>
          <a:p>
            <a:pPr marL="0" indent="0" algn="l">
              <a:lnSpc>
                <a:spcPct val="121000"/>
              </a:lnSpc>
              <a:buNone/>
            </a:pPr>
            <a:r>
              <a:rPr lang="en-US" sz="900" dirty="0">
                <a:solidFill>
                  <a:schemeClr val="bg1"/>
                </a:solidFill>
                <a:latin typeface="Inter" pitchFamily="34" charset="0"/>
                <a:ea typeface="Inter" pitchFamily="34" charset="-122"/>
                <a:cs typeface="Inter" pitchFamily="34" charset="-120"/>
              </a:rPr>
              <a:t>45回</a:t>
            </a:r>
            <a:endParaRPr lang="en-US" sz="900" dirty="0">
              <a:solidFill>
                <a:schemeClr val="bg1"/>
              </a:solidFill>
            </a:endParaRPr>
          </a:p>
        </p:txBody>
      </p:sp>
      <p:sp>
        <p:nvSpPr>
          <p:cNvPr id="23" name="Text 21"/>
          <p:cNvSpPr/>
          <p:nvPr/>
        </p:nvSpPr>
        <p:spPr>
          <a:xfrm>
            <a:off x="3602831" y="2123777"/>
            <a:ext cx="1489100" cy="166985"/>
          </a:xfrm>
          <a:prstGeom prst="rect">
            <a:avLst/>
          </a:prstGeom>
          <a:noFill/>
          <a:ln/>
        </p:spPr>
        <p:txBody>
          <a:bodyPr wrap="none" lIns="0" tIns="0" rIns="0" bIns="0" rtlCol="0" anchor="t"/>
          <a:lstStyle/>
          <a:p>
            <a:pPr marL="0" indent="0" algn="l">
              <a:lnSpc>
                <a:spcPct val="121000"/>
              </a:lnSpc>
              <a:buNone/>
            </a:pPr>
            <a:r>
              <a:rPr lang="en-US" sz="900" dirty="0">
                <a:solidFill>
                  <a:srgbClr val="272525"/>
                </a:solidFill>
                <a:latin typeface="Inter" pitchFamily="34" charset="0"/>
                <a:ea typeface="Inter" pitchFamily="34" charset="-122"/>
                <a:cs typeface="Inter" pitchFamily="34" charset="-120"/>
              </a:rPr>
              <a:t>1001</a:t>
            </a:r>
            <a:endParaRPr lang="en-US" sz="900" dirty="0"/>
          </a:p>
        </p:txBody>
      </p:sp>
      <p:sp>
        <p:nvSpPr>
          <p:cNvPr id="24" name="Text 22"/>
          <p:cNvSpPr/>
          <p:nvPr/>
        </p:nvSpPr>
        <p:spPr>
          <a:xfrm>
            <a:off x="4869731" y="2123777"/>
            <a:ext cx="1486719" cy="166985"/>
          </a:xfrm>
          <a:prstGeom prst="rect">
            <a:avLst/>
          </a:prstGeom>
          <a:noFill/>
          <a:ln/>
        </p:spPr>
        <p:txBody>
          <a:bodyPr wrap="none" lIns="0" tIns="0" rIns="0" bIns="0" rtlCol="0" anchor="t"/>
          <a:lstStyle/>
          <a:p>
            <a:pPr marL="0" indent="0" algn="l">
              <a:lnSpc>
                <a:spcPct val="121000"/>
              </a:lnSpc>
              <a:buNone/>
            </a:pPr>
            <a:r>
              <a:rPr lang="en-US" sz="900" dirty="0">
                <a:solidFill>
                  <a:srgbClr val="272525"/>
                </a:solidFill>
                <a:latin typeface="Inter" pitchFamily="34" charset="0"/>
                <a:ea typeface="Inter" pitchFamily="34" charset="-122"/>
                <a:cs typeface="Inter" pitchFamily="34" charset="-120"/>
              </a:rPr>
              <a:t>ランニングソング</a:t>
            </a:r>
            <a:endParaRPr lang="en-US" sz="900" dirty="0"/>
          </a:p>
        </p:txBody>
      </p:sp>
      <p:sp>
        <p:nvSpPr>
          <p:cNvPr id="25" name="Text 23"/>
          <p:cNvSpPr/>
          <p:nvPr/>
        </p:nvSpPr>
        <p:spPr>
          <a:xfrm>
            <a:off x="6134249" y="2123777"/>
            <a:ext cx="1486719" cy="166985"/>
          </a:xfrm>
          <a:prstGeom prst="rect">
            <a:avLst/>
          </a:prstGeom>
          <a:noFill/>
          <a:ln/>
        </p:spPr>
        <p:txBody>
          <a:bodyPr wrap="none" lIns="0" tIns="0" rIns="0" bIns="0" rtlCol="0" anchor="t"/>
          <a:lstStyle/>
          <a:p>
            <a:pPr marL="0" indent="0" algn="l">
              <a:lnSpc>
                <a:spcPct val="121000"/>
              </a:lnSpc>
              <a:buNone/>
            </a:pPr>
            <a:r>
              <a:rPr lang="en-US" sz="900" dirty="0">
                <a:solidFill>
                  <a:srgbClr val="272525"/>
                </a:solidFill>
                <a:latin typeface="Inter" pitchFamily="34" charset="0"/>
                <a:ea typeface="Inter" pitchFamily="34" charset="-122"/>
                <a:cs typeface="Inter" pitchFamily="34" charset="-120"/>
              </a:rPr>
              <a:t>POP</a:t>
            </a:r>
            <a:endParaRPr lang="en-US" sz="900" dirty="0"/>
          </a:p>
        </p:txBody>
      </p:sp>
      <p:sp>
        <p:nvSpPr>
          <p:cNvPr id="26" name="Text 24"/>
          <p:cNvSpPr/>
          <p:nvPr/>
        </p:nvSpPr>
        <p:spPr>
          <a:xfrm>
            <a:off x="7398767" y="2123777"/>
            <a:ext cx="1489100" cy="166985"/>
          </a:xfrm>
          <a:prstGeom prst="rect">
            <a:avLst/>
          </a:prstGeom>
          <a:noFill/>
          <a:ln/>
        </p:spPr>
        <p:txBody>
          <a:bodyPr wrap="none" lIns="0" tIns="0" rIns="0" bIns="0" rtlCol="0" anchor="t"/>
          <a:lstStyle/>
          <a:p>
            <a:pPr marL="0" indent="0" algn="l">
              <a:lnSpc>
                <a:spcPct val="121000"/>
              </a:lnSpc>
              <a:buNone/>
            </a:pPr>
            <a:r>
              <a:rPr lang="en-US" sz="900" dirty="0">
                <a:solidFill>
                  <a:srgbClr val="272525"/>
                </a:solidFill>
                <a:latin typeface="Inter" pitchFamily="34" charset="0"/>
                <a:ea typeface="Inter" pitchFamily="34" charset="-122"/>
                <a:cs typeface="Inter" pitchFamily="34" charset="-120"/>
              </a:rPr>
              <a:t>32回</a:t>
            </a:r>
            <a:endParaRPr lang="en-US" sz="900" dirty="0"/>
          </a:p>
        </p:txBody>
      </p:sp>
      <p:pic>
        <p:nvPicPr>
          <p:cNvPr id="27" name="Image 0" descr="preencoded.png"/>
          <p:cNvPicPr>
            <a:picLocks noChangeAspect="1"/>
          </p:cNvPicPr>
          <p:nvPr/>
        </p:nvPicPr>
        <p:blipFill>
          <a:blip r:embed="rId3"/>
          <a:stretch>
            <a:fillRect/>
          </a:stretch>
        </p:blipFill>
        <p:spPr>
          <a:xfrm>
            <a:off x="3482876" y="2461617"/>
            <a:ext cx="5067672" cy="2224534"/>
          </a:xfrm>
          <a:prstGeom prst="rect">
            <a:avLst/>
          </a:prstGeom>
        </p:spPr>
      </p:pic>
      <p:sp>
        <p:nvSpPr>
          <p:cNvPr id="28" name="Text 25"/>
          <p:cNvSpPr/>
          <p:nvPr/>
        </p:nvSpPr>
        <p:spPr>
          <a:xfrm>
            <a:off x="4228272" y="3930589"/>
            <a:ext cx="1116901" cy="137272"/>
          </a:xfrm>
          <a:prstGeom prst="rect">
            <a:avLst/>
          </a:prstGeom>
          <a:noFill/>
          <a:ln/>
        </p:spPr>
        <p:txBody>
          <a:bodyPr wrap="none" lIns="0" tIns="0" rIns="0" bIns="0" rtlCol="0" anchor="t"/>
          <a:lstStyle/>
          <a:p>
            <a:pPr marL="0" indent="0" algn="ctr">
              <a:lnSpc>
                <a:spcPct val="104000"/>
              </a:lnSpc>
              <a:buNone/>
            </a:pPr>
            <a:r>
              <a:rPr lang="en-US" sz="2000" b="1" dirty="0">
                <a:solidFill>
                  <a:schemeClr val="bg1"/>
                </a:solidFill>
                <a:latin typeface="Inter Bold" pitchFamily="34" charset="0"/>
                <a:ea typeface="Inter Bold" pitchFamily="34" charset="-122"/>
                <a:cs typeface="Inter Bold" pitchFamily="34" charset="-120"/>
              </a:rPr>
              <a:t>再生履歴取得</a:t>
            </a:r>
            <a:endParaRPr lang="en-US" sz="2000" dirty="0">
              <a:solidFill>
                <a:schemeClr val="bg1"/>
              </a:solidFill>
            </a:endParaRPr>
          </a:p>
        </p:txBody>
      </p:sp>
      <p:sp>
        <p:nvSpPr>
          <p:cNvPr id="29" name="Text 26"/>
          <p:cNvSpPr/>
          <p:nvPr/>
        </p:nvSpPr>
        <p:spPr>
          <a:xfrm>
            <a:off x="4342573" y="4243166"/>
            <a:ext cx="888301" cy="199044"/>
          </a:xfrm>
          <a:prstGeom prst="rect">
            <a:avLst/>
          </a:prstGeom>
          <a:noFill/>
          <a:ln/>
        </p:spPr>
        <p:txBody>
          <a:bodyPr wrap="square" lIns="0" tIns="0" rIns="0" bIns="0" rtlCol="0" anchor="t">
            <a:normAutofit/>
          </a:bodyPr>
          <a:lstStyle/>
          <a:p>
            <a:pPr marL="0" indent="0" algn="ctr">
              <a:lnSpc>
                <a:spcPct val="94000"/>
              </a:lnSpc>
              <a:buNone/>
            </a:pPr>
            <a:r>
              <a:rPr lang="en-US" sz="650" dirty="0">
                <a:solidFill>
                  <a:schemeClr val="bg1"/>
                </a:solidFill>
                <a:latin typeface="Inter" pitchFamily="34" charset="0"/>
                <a:ea typeface="Inter" pitchFamily="34" charset="-122"/>
                <a:cs typeface="Inter" pitchFamily="34" charset="-120"/>
              </a:rPr>
              <a:t>ユーザーの再生データを集める</a:t>
            </a:r>
            <a:endParaRPr lang="en-US" sz="650" dirty="0">
              <a:solidFill>
                <a:schemeClr val="bg1"/>
              </a:solidFill>
            </a:endParaRPr>
          </a:p>
        </p:txBody>
      </p:sp>
      <p:sp>
        <p:nvSpPr>
          <p:cNvPr id="30" name="Text 27"/>
          <p:cNvSpPr/>
          <p:nvPr/>
        </p:nvSpPr>
        <p:spPr>
          <a:xfrm>
            <a:off x="6702641" y="4000395"/>
            <a:ext cx="1116901" cy="137272"/>
          </a:xfrm>
          <a:prstGeom prst="rect">
            <a:avLst/>
          </a:prstGeom>
          <a:noFill/>
          <a:ln/>
        </p:spPr>
        <p:txBody>
          <a:bodyPr wrap="none" lIns="0" tIns="0" rIns="0" bIns="0" rtlCol="0" anchor="t"/>
          <a:lstStyle/>
          <a:p>
            <a:pPr marL="0" indent="0" algn="ctr">
              <a:lnSpc>
                <a:spcPct val="104000"/>
              </a:lnSpc>
              <a:buNone/>
            </a:pPr>
            <a:r>
              <a:rPr lang="en-US" sz="2000" b="1" dirty="0">
                <a:solidFill>
                  <a:schemeClr val="bg1"/>
                </a:solidFill>
                <a:latin typeface="Inter Bold" pitchFamily="34" charset="0"/>
                <a:ea typeface="Inter Bold" pitchFamily="34" charset="-122"/>
                <a:cs typeface="Inter Bold" pitchFamily="34" charset="-120"/>
              </a:rPr>
              <a:t>おすすめ曲表示</a:t>
            </a:r>
            <a:endParaRPr lang="en-US" sz="2000" dirty="0">
              <a:solidFill>
                <a:schemeClr val="bg1"/>
              </a:solidFill>
            </a:endParaRPr>
          </a:p>
        </p:txBody>
      </p:sp>
      <p:sp>
        <p:nvSpPr>
          <p:cNvPr id="31" name="Text 28"/>
          <p:cNvSpPr/>
          <p:nvPr/>
        </p:nvSpPr>
        <p:spPr>
          <a:xfrm>
            <a:off x="6702641" y="4342688"/>
            <a:ext cx="1116901" cy="99522"/>
          </a:xfrm>
          <a:prstGeom prst="rect">
            <a:avLst/>
          </a:prstGeom>
          <a:noFill/>
          <a:ln/>
        </p:spPr>
        <p:txBody>
          <a:bodyPr wrap="none" lIns="0" tIns="0" rIns="0" bIns="0" rtlCol="0" anchor="t"/>
          <a:lstStyle/>
          <a:p>
            <a:pPr marL="0" indent="0" algn="ctr">
              <a:lnSpc>
                <a:spcPct val="94000"/>
              </a:lnSpc>
              <a:buNone/>
            </a:pPr>
            <a:r>
              <a:rPr lang="en-US" sz="650" dirty="0">
                <a:solidFill>
                  <a:schemeClr val="bg1"/>
                </a:solidFill>
                <a:latin typeface="Inter" pitchFamily="34" charset="0"/>
                <a:ea typeface="Inter" pitchFamily="34" charset="-122"/>
                <a:cs typeface="Inter" pitchFamily="34" charset="-120"/>
              </a:rPr>
              <a:t>個別に最適な曲を提示</a:t>
            </a:r>
            <a:endParaRPr lang="en-US" sz="650" dirty="0">
              <a:solidFill>
                <a:schemeClr val="bg1"/>
              </a:solidFill>
            </a:endParaRPr>
          </a:p>
        </p:txBody>
      </p:sp>
      <p:sp>
        <p:nvSpPr>
          <p:cNvPr id="32" name="Text 29"/>
          <p:cNvSpPr/>
          <p:nvPr/>
        </p:nvSpPr>
        <p:spPr>
          <a:xfrm>
            <a:off x="5458261" y="2667949"/>
            <a:ext cx="1116901" cy="137272"/>
          </a:xfrm>
          <a:prstGeom prst="rect">
            <a:avLst/>
          </a:prstGeom>
          <a:noFill/>
          <a:ln/>
        </p:spPr>
        <p:txBody>
          <a:bodyPr wrap="none" lIns="0" tIns="0" rIns="0" bIns="0" rtlCol="0" anchor="t"/>
          <a:lstStyle/>
          <a:p>
            <a:pPr marL="0" indent="0" algn="ctr">
              <a:lnSpc>
                <a:spcPct val="104000"/>
              </a:lnSpc>
              <a:buNone/>
            </a:pPr>
            <a:r>
              <a:rPr lang="en-US" sz="1600" b="1" dirty="0">
                <a:solidFill>
                  <a:schemeClr val="bg1"/>
                </a:solidFill>
                <a:latin typeface="Inter Bold" pitchFamily="34" charset="0"/>
                <a:ea typeface="Inter Bold" pitchFamily="34" charset="-122"/>
                <a:cs typeface="Inter Bold" pitchFamily="34" charset="-120"/>
              </a:rPr>
              <a:t>AI分析</a:t>
            </a:r>
            <a:endParaRPr lang="en-US" sz="1600" dirty="0">
              <a:solidFill>
                <a:schemeClr val="bg1"/>
              </a:solidFill>
            </a:endParaRPr>
          </a:p>
        </p:txBody>
      </p:sp>
      <p:sp>
        <p:nvSpPr>
          <p:cNvPr id="33" name="Text 30"/>
          <p:cNvSpPr/>
          <p:nvPr/>
        </p:nvSpPr>
        <p:spPr>
          <a:xfrm>
            <a:off x="5613090" y="3011553"/>
            <a:ext cx="888301" cy="199044"/>
          </a:xfrm>
          <a:prstGeom prst="rect">
            <a:avLst/>
          </a:prstGeom>
          <a:noFill/>
          <a:ln/>
        </p:spPr>
        <p:txBody>
          <a:bodyPr wrap="square" lIns="0" tIns="0" rIns="0" bIns="0" rtlCol="0" anchor="t">
            <a:normAutofit/>
          </a:bodyPr>
          <a:lstStyle/>
          <a:p>
            <a:pPr marL="0" indent="0" algn="ctr">
              <a:lnSpc>
                <a:spcPct val="94000"/>
              </a:lnSpc>
              <a:buNone/>
            </a:pPr>
            <a:r>
              <a:rPr lang="en-US" sz="650" dirty="0">
                <a:solidFill>
                  <a:schemeClr val="bg1"/>
                </a:solidFill>
                <a:latin typeface="Inter" pitchFamily="34" charset="0"/>
                <a:ea typeface="Inter" pitchFamily="34" charset="-122"/>
                <a:cs typeface="Inter" pitchFamily="34" charset="-120"/>
              </a:rPr>
              <a:t>ジャンル・時間帯・類似ユーザーを分析</a:t>
            </a:r>
            <a:endParaRPr lang="en-US" sz="65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362298" y="270123"/>
            <a:ext cx="533251" cy="154409"/>
          </a:xfrm>
          <a:prstGeom prst="roundRect">
            <a:avLst>
              <a:gd name="adj" fmla="val 20245"/>
            </a:avLst>
          </a:prstGeom>
          <a:solidFill>
            <a:srgbClr val="DADBF1"/>
          </a:solidFill>
          <a:ln/>
        </p:spPr>
        <p:txBody>
          <a:bodyPr/>
          <a:lstStyle/>
          <a:p>
            <a:endParaRPr lang="ja-JP" altLang="en-US"/>
          </a:p>
        </p:txBody>
      </p:sp>
      <p:sp>
        <p:nvSpPr>
          <p:cNvPr id="3" name="Text 1"/>
          <p:cNvSpPr/>
          <p:nvPr/>
        </p:nvSpPr>
        <p:spPr>
          <a:xfrm>
            <a:off x="1418109" y="298028"/>
            <a:ext cx="878830" cy="98599"/>
          </a:xfrm>
          <a:prstGeom prst="rect">
            <a:avLst/>
          </a:prstGeom>
          <a:noFill/>
          <a:ln/>
        </p:spPr>
        <p:txBody>
          <a:bodyPr wrap="none" lIns="0" tIns="0" rIns="0" bIns="0" rtlCol="0" anchor="t"/>
          <a:lstStyle/>
          <a:p>
            <a:pPr marL="0" indent="0" algn="l">
              <a:lnSpc>
                <a:spcPct val="110000"/>
              </a:lnSpc>
              <a:buNone/>
            </a:pPr>
            <a:r>
              <a:rPr lang="en-US" sz="550" dirty="0">
                <a:solidFill>
                  <a:srgbClr val="272525"/>
                </a:solidFill>
                <a:latin typeface="Inter" pitchFamily="34" charset="0"/>
                <a:ea typeface="Inter" pitchFamily="34" charset="-122"/>
                <a:cs typeface="Inter" pitchFamily="34" charset="-120"/>
              </a:rPr>
              <a:t>クエリ例 ③</a:t>
            </a:r>
            <a:endParaRPr lang="en-US" sz="550" dirty="0"/>
          </a:p>
        </p:txBody>
      </p:sp>
      <p:sp>
        <p:nvSpPr>
          <p:cNvPr id="4" name="Text 2"/>
          <p:cNvSpPr/>
          <p:nvPr/>
        </p:nvSpPr>
        <p:spPr>
          <a:xfrm>
            <a:off x="1362298" y="448940"/>
            <a:ext cx="2783012" cy="290736"/>
          </a:xfrm>
          <a:prstGeom prst="rect">
            <a:avLst/>
          </a:prstGeom>
          <a:noFill/>
          <a:ln/>
        </p:spPr>
        <p:txBody>
          <a:bodyPr wrap="none" lIns="0" tIns="0" rIns="0" bIns="0" rtlCol="0" anchor="t"/>
          <a:lstStyle/>
          <a:p>
            <a:pPr marL="0" indent="0" algn="l">
              <a:lnSpc>
                <a:spcPct val="104000"/>
              </a:lnSpc>
              <a:buNone/>
            </a:pPr>
            <a:r>
              <a:rPr lang="en-US" sz="1800" b="1" dirty="0">
                <a:solidFill>
                  <a:schemeClr val="bg1"/>
                </a:solidFill>
                <a:latin typeface="Inter Bold" pitchFamily="34" charset="0"/>
                <a:ea typeface="Inter Bold" pitchFamily="34" charset="-122"/>
                <a:cs typeface="Inter Bold" pitchFamily="34" charset="-120"/>
              </a:rPr>
              <a:t>広告表示の仕組み</a:t>
            </a:r>
            <a:endParaRPr lang="en-US" sz="1800" dirty="0">
              <a:solidFill>
                <a:schemeClr val="bg1"/>
              </a:solidFill>
            </a:endParaRPr>
          </a:p>
        </p:txBody>
      </p:sp>
      <p:sp>
        <p:nvSpPr>
          <p:cNvPr id="5" name="Text 3"/>
          <p:cNvSpPr/>
          <p:nvPr/>
        </p:nvSpPr>
        <p:spPr>
          <a:xfrm>
            <a:off x="1362298" y="787039"/>
            <a:ext cx="1620069" cy="150093"/>
          </a:xfrm>
          <a:prstGeom prst="rect">
            <a:avLst/>
          </a:prstGeom>
          <a:noFill/>
          <a:ln/>
        </p:spPr>
        <p:txBody>
          <a:bodyPr wrap="none" lIns="0" tIns="0" rIns="0" bIns="0" rtlCol="0" anchor="t"/>
          <a:lstStyle/>
          <a:p>
            <a:pPr marL="0" indent="0" algn="l">
              <a:lnSpc>
                <a:spcPct val="104000"/>
              </a:lnSpc>
              <a:buNone/>
            </a:pPr>
            <a:r>
              <a:rPr lang="en-US" sz="900" b="1" dirty="0">
                <a:solidFill>
                  <a:srgbClr val="000000"/>
                </a:solidFill>
                <a:latin typeface="Inter Bold" pitchFamily="34" charset="0"/>
                <a:ea typeface="Inter Bold" pitchFamily="34" charset="-122"/>
                <a:cs typeface="Inter Bold" pitchFamily="34" charset="-120"/>
              </a:rPr>
              <a:t>🎯 </a:t>
            </a:r>
            <a:r>
              <a:rPr lang="en-US" sz="1400" b="1" dirty="0">
                <a:solidFill>
                  <a:schemeClr val="bg1"/>
                </a:solidFill>
                <a:latin typeface="Inter Bold" pitchFamily="34" charset="0"/>
                <a:ea typeface="Inter Bold" pitchFamily="34" charset="-122"/>
                <a:cs typeface="Inter Bold" pitchFamily="34" charset="-120"/>
              </a:rPr>
              <a:t>何をしたいか</a:t>
            </a:r>
            <a:endParaRPr lang="en-US" sz="1400" dirty="0">
              <a:solidFill>
                <a:schemeClr val="bg1"/>
              </a:solidFill>
            </a:endParaRPr>
          </a:p>
        </p:txBody>
      </p:sp>
      <p:sp>
        <p:nvSpPr>
          <p:cNvPr id="6" name="Text 4"/>
          <p:cNvSpPr/>
          <p:nvPr/>
        </p:nvSpPr>
        <p:spPr>
          <a:xfrm>
            <a:off x="1357536" y="1038886"/>
            <a:ext cx="3553420" cy="123230"/>
          </a:xfrm>
          <a:prstGeom prst="rect">
            <a:avLst/>
          </a:prstGeom>
          <a:noFill/>
          <a:ln/>
        </p:spPr>
        <p:txBody>
          <a:bodyPr wrap="none" lIns="0" tIns="0" rIns="0" bIns="0" rtlCol="0" anchor="t"/>
          <a:lstStyle/>
          <a:p>
            <a:pPr marL="0" indent="0" algn="l">
              <a:lnSpc>
                <a:spcPct val="110000"/>
              </a:lnSpc>
              <a:buNone/>
            </a:pPr>
            <a:r>
              <a:rPr lang="en-US" sz="1200" dirty="0">
                <a:solidFill>
                  <a:schemeClr val="bg1"/>
                </a:solidFill>
                <a:latin typeface="Inter" pitchFamily="34" charset="0"/>
                <a:ea typeface="Inter" pitchFamily="34" charset="-122"/>
                <a:cs typeface="Inter" pitchFamily="34" charset="-120"/>
              </a:rPr>
              <a:t>ユーザーの好みに合った広告を表示したい</a:t>
            </a:r>
            <a:endParaRPr lang="en-US" sz="1200" dirty="0">
              <a:solidFill>
                <a:schemeClr val="bg1"/>
              </a:solidFill>
            </a:endParaRPr>
          </a:p>
        </p:txBody>
      </p:sp>
      <p:sp>
        <p:nvSpPr>
          <p:cNvPr id="7" name="Text 5"/>
          <p:cNvSpPr/>
          <p:nvPr/>
        </p:nvSpPr>
        <p:spPr>
          <a:xfrm>
            <a:off x="1362298" y="1287587"/>
            <a:ext cx="1620069" cy="150093"/>
          </a:xfrm>
          <a:prstGeom prst="rect">
            <a:avLst/>
          </a:prstGeom>
          <a:noFill/>
          <a:ln/>
        </p:spPr>
        <p:txBody>
          <a:bodyPr wrap="none" lIns="0" tIns="0" rIns="0" bIns="0" rtlCol="0" anchor="t"/>
          <a:lstStyle/>
          <a:p>
            <a:pPr marL="0" indent="0" algn="l">
              <a:lnSpc>
                <a:spcPct val="104000"/>
              </a:lnSpc>
              <a:buNone/>
            </a:pPr>
            <a:r>
              <a:rPr lang="en-US" sz="900" b="1" dirty="0">
                <a:solidFill>
                  <a:schemeClr val="bg1"/>
                </a:solidFill>
                <a:latin typeface="Inter Bold" pitchFamily="34" charset="0"/>
                <a:ea typeface="Inter Bold" pitchFamily="34" charset="-122"/>
                <a:cs typeface="Inter Bold" pitchFamily="34" charset="-120"/>
              </a:rPr>
              <a:t>💻 SQL例</a:t>
            </a:r>
            <a:endParaRPr lang="en-US" sz="900" dirty="0">
              <a:solidFill>
                <a:schemeClr val="bg1"/>
              </a:solidFill>
            </a:endParaRPr>
          </a:p>
        </p:txBody>
      </p:sp>
      <p:sp>
        <p:nvSpPr>
          <p:cNvPr id="8" name="Shape 6"/>
          <p:cNvSpPr/>
          <p:nvPr/>
        </p:nvSpPr>
        <p:spPr>
          <a:xfrm>
            <a:off x="1362298" y="1506364"/>
            <a:ext cx="3096220" cy="432495"/>
          </a:xfrm>
          <a:prstGeom prst="roundRect">
            <a:avLst>
              <a:gd name="adj" fmla="val 9035"/>
            </a:avLst>
          </a:prstGeom>
          <a:solidFill>
            <a:srgbClr val="F2F2F2"/>
          </a:solidFill>
          <a:ln/>
        </p:spPr>
        <p:txBody>
          <a:bodyPr/>
          <a:lstStyle/>
          <a:p>
            <a:endParaRPr lang="ja-JP" altLang="en-US"/>
          </a:p>
        </p:txBody>
      </p:sp>
      <p:sp>
        <p:nvSpPr>
          <p:cNvPr id="9" name="Shape 7"/>
          <p:cNvSpPr/>
          <p:nvPr/>
        </p:nvSpPr>
        <p:spPr>
          <a:xfrm>
            <a:off x="1357685" y="1506364"/>
            <a:ext cx="3105448" cy="432495"/>
          </a:xfrm>
          <a:prstGeom prst="roundRect">
            <a:avLst>
              <a:gd name="adj" fmla="val 3227"/>
            </a:avLst>
          </a:prstGeom>
          <a:solidFill>
            <a:srgbClr val="F2F2F2"/>
          </a:solidFill>
          <a:ln/>
        </p:spPr>
        <p:txBody>
          <a:bodyPr/>
          <a:lstStyle/>
          <a:p>
            <a:endParaRPr lang="ja-JP" altLang="en-US"/>
          </a:p>
        </p:txBody>
      </p:sp>
      <p:sp>
        <p:nvSpPr>
          <p:cNvPr id="10" name="Text 8"/>
          <p:cNvSpPr/>
          <p:nvPr/>
        </p:nvSpPr>
        <p:spPr>
          <a:xfrm>
            <a:off x="1473919" y="1599381"/>
            <a:ext cx="2872978" cy="246459"/>
          </a:xfrm>
          <a:prstGeom prst="rect">
            <a:avLst/>
          </a:prstGeom>
          <a:noFill/>
          <a:ln/>
        </p:spPr>
        <p:txBody>
          <a:bodyPr wrap="square" lIns="0" tIns="0" rIns="0" bIns="0" rtlCol="0" anchor="t">
            <a:normAutofit/>
          </a:bodyPr>
          <a:lstStyle/>
          <a:p>
            <a:pPr marL="0" indent="0" algn="l">
              <a:lnSpc>
                <a:spcPct val="110000"/>
              </a:lnSpc>
              <a:buNone/>
            </a:pPr>
            <a:r>
              <a:rPr lang="en-US" sz="700" dirty="0">
                <a:solidFill>
                  <a:srgbClr val="D73A49"/>
                </a:solidFill>
                <a:highlight>
                  <a:srgbClr val="F2F2F2"/>
                </a:highlight>
                <a:latin typeface="Consolas" pitchFamily="34" charset="0"/>
                <a:ea typeface="Consolas" pitchFamily="34" charset="-122"/>
                <a:cs typeface="Consolas" pitchFamily="34" charset="-120"/>
              </a:rPr>
              <a:t>SELECT * FROM Ads</a:t>
            </a:r>
            <a:endParaRPr lang="en-US" sz="700" dirty="0"/>
          </a:p>
          <a:p>
            <a:pPr marL="0" indent="0" algn="l">
              <a:lnSpc>
                <a:spcPct val="110000"/>
              </a:lnSpc>
              <a:buNone/>
            </a:pPr>
            <a:r>
              <a:rPr lang="en-US" sz="700" dirty="0">
                <a:solidFill>
                  <a:srgbClr val="D73A49"/>
                </a:solidFill>
                <a:highlight>
                  <a:srgbClr val="F2F2F2"/>
                </a:highlight>
                <a:latin typeface="Consolas" pitchFamily="34" charset="0"/>
                <a:ea typeface="Consolas" pitchFamily="34" charset="-122"/>
                <a:cs typeface="Consolas" pitchFamily="34" charset="-120"/>
              </a:rPr>
              <a:t>WHERE ターゲット層 = '筋トレ好き';</a:t>
            </a:r>
            <a:endParaRPr lang="en-US" sz="700" dirty="0"/>
          </a:p>
        </p:txBody>
      </p:sp>
      <p:sp>
        <p:nvSpPr>
          <p:cNvPr id="11" name="Text 9"/>
          <p:cNvSpPr/>
          <p:nvPr/>
        </p:nvSpPr>
        <p:spPr>
          <a:xfrm>
            <a:off x="1362298" y="2007543"/>
            <a:ext cx="1620069" cy="150093"/>
          </a:xfrm>
          <a:prstGeom prst="rect">
            <a:avLst/>
          </a:prstGeom>
          <a:noFill/>
          <a:ln/>
        </p:spPr>
        <p:txBody>
          <a:bodyPr wrap="none" lIns="0" tIns="0" rIns="0" bIns="0" rtlCol="0" anchor="t"/>
          <a:lstStyle/>
          <a:p>
            <a:pPr marL="0" indent="0" algn="l">
              <a:lnSpc>
                <a:spcPct val="104000"/>
              </a:lnSpc>
              <a:buNone/>
            </a:pPr>
            <a:r>
              <a:rPr lang="en-US" sz="1600" b="1" dirty="0">
                <a:solidFill>
                  <a:schemeClr val="bg1"/>
                </a:solidFill>
                <a:latin typeface="Inter Bold" pitchFamily="34" charset="0"/>
                <a:ea typeface="Inter Bold" pitchFamily="34" charset="-122"/>
                <a:cs typeface="Inter Bold" pitchFamily="34" charset="-120"/>
              </a:rPr>
              <a:t>📖 何をしているか</a:t>
            </a:r>
            <a:endParaRPr lang="en-US" sz="1600" dirty="0">
              <a:solidFill>
                <a:schemeClr val="bg1"/>
              </a:solidFill>
            </a:endParaRPr>
          </a:p>
        </p:txBody>
      </p:sp>
      <p:sp>
        <p:nvSpPr>
          <p:cNvPr id="12" name="Text 10"/>
          <p:cNvSpPr/>
          <p:nvPr/>
        </p:nvSpPr>
        <p:spPr>
          <a:xfrm>
            <a:off x="1357536" y="2345252"/>
            <a:ext cx="6329466" cy="341586"/>
          </a:xfrm>
          <a:prstGeom prst="rect">
            <a:avLst/>
          </a:prstGeom>
          <a:noFill/>
          <a:ln/>
        </p:spPr>
        <p:txBody>
          <a:bodyPr wrap="square" lIns="0" tIns="0" rIns="0" bIns="0" rtlCol="0" anchor="t">
            <a:noAutofit/>
          </a:bodyPr>
          <a:lstStyle/>
          <a:p>
            <a:pPr marL="0" indent="0" algn="l">
              <a:lnSpc>
                <a:spcPct val="110000"/>
              </a:lnSpc>
              <a:buNone/>
            </a:pPr>
            <a:r>
              <a:rPr lang="en-US" sz="1000" dirty="0">
                <a:solidFill>
                  <a:schemeClr val="bg1"/>
                </a:solidFill>
                <a:latin typeface="Inter" pitchFamily="34" charset="0"/>
                <a:ea typeface="Inter" pitchFamily="34" charset="-122"/>
                <a:cs typeface="Inter" pitchFamily="34" charset="-120"/>
              </a:rPr>
              <a:t>再生履歴から「筋トレ曲」「運動系プレイリスト」を多く聞くユーザーを分析し、最適な広告を選択します。</a:t>
            </a:r>
            <a:endParaRPr lang="en-US" sz="1000" dirty="0">
              <a:solidFill>
                <a:schemeClr val="bg1"/>
              </a:solidFill>
            </a:endParaRPr>
          </a:p>
        </p:txBody>
      </p:sp>
      <p:sp>
        <p:nvSpPr>
          <p:cNvPr id="13" name="Text 11"/>
          <p:cNvSpPr/>
          <p:nvPr/>
        </p:nvSpPr>
        <p:spPr>
          <a:xfrm>
            <a:off x="4677370" y="766071"/>
            <a:ext cx="1620069" cy="150093"/>
          </a:xfrm>
          <a:prstGeom prst="rect">
            <a:avLst/>
          </a:prstGeom>
          <a:noFill/>
          <a:ln/>
        </p:spPr>
        <p:txBody>
          <a:bodyPr wrap="none" lIns="0" tIns="0" rIns="0" bIns="0" rtlCol="0" anchor="t"/>
          <a:lstStyle/>
          <a:p>
            <a:pPr marL="0" indent="0" algn="l">
              <a:lnSpc>
                <a:spcPct val="104000"/>
              </a:lnSpc>
              <a:buNone/>
            </a:pPr>
            <a:r>
              <a:rPr lang="en-US" b="1" dirty="0">
                <a:solidFill>
                  <a:schemeClr val="bg1"/>
                </a:solidFill>
                <a:latin typeface="Inter Bold" pitchFamily="34" charset="0"/>
                <a:ea typeface="Inter Bold" pitchFamily="34" charset="-122"/>
                <a:cs typeface="Inter Bold" pitchFamily="34" charset="-120"/>
              </a:rPr>
              <a:t>📊 結果イメージ</a:t>
            </a:r>
            <a:endParaRPr lang="en-US" dirty="0">
              <a:solidFill>
                <a:schemeClr val="bg1"/>
              </a:solidFill>
            </a:endParaRPr>
          </a:p>
        </p:txBody>
      </p:sp>
      <p:sp>
        <p:nvSpPr>
          <p:cNvPr id="14" name="Shape 12"/>
          <p:cNvSpPr/>
          <p:nvPr/>
        </p:nvSpPr>
        <p:spPr>
          <a:xfrm>
            <a:off x="4690244" y="1111001"/>
            <a:ext cx="1933000" cy="848480"/>
          </a:xfrm>
          <a:prstGeom prst="roundRect">
            <a:avLst>
              <a:gd name="adj" fmla="val 8476"/>
            </a:avLst>
          </a:prstGeom>
          <a:solidFill>
            <a:srgbClr val="FFFFFF"/>
          </a:solidFill>
          <a:ln w="9525">
            <a:solidFill>
              <a:srgbClr val="C0C1D7"/>
            </a:solidFill>
            <a:prstDash val="solid"/>
          </a:ln>
        </p:spPr>
        <p:txBody>
          <a:bodyPr/>
          <a:lstStyle/>
          <a:p>
            <a:endParaRPr lang="ja-JP" altLang="en-US"/>
          </a:p>
        </p:txBody>
      </p:sp>
      <p:sp>
        <p:nvSpPr>
          <p:cNvPr id="15" name="Shape 13"/>
          <p:cNvSpPr/>
          <p:nvPr/>
        </p:nvSpPr>
        <p:spPr>
          <a:xfrm>
            <a:off x="4680719" y="1111002"/>
            <a:ext cx="38100" cy="539428"/>
          </a:xfrm>
          <a:prstGeom prst="roundRect">
            <a:avLst>
              <a:gd name="adj" fmla="val 102558"/>
            </a:avLst>
          </a:prstGeom>
          <a:solidFill>
            <a:srgbClr val="4950BC"/>
          </a:solidFill>
          <a:ln/>
        </p:spPr>
        <p:txBody>
          <a:bodyPr/>
          <a:lstStyle/>
          <a:p>
            <a:endParaRPr lang="ja-JP" altLang="en-US"/>
          </a:p>
        </p:txBody>
      </p:sp>
      <p:sp>
        <p:nvSpPr>
          <p:cNvPr id="16" name="Text 14"/>
          <p:cNvSpPr/>
          <p:nvPr/>
        </p:nvSpPr>
        <p:spPr>
          <a:xfrm>
            <a:off x="4821362" y="1213545"/>
            <a:ext cx="1620069" cy="150093"/>
          </a:xfrm>
          <a:prstGeom prst="rect">
            <a:avLst/>
          </a:prstGeom>
          <a:noFill/>
          <a:ln/>
        </p:spPr>
        <p:txBody>
          <a:bodyPr wrap="none" lIns="0" tIns="0" rIns="0" bIns="0" rtlCol="0" anchor="t"/>
          <a:lstStyle/>
          <a:p>
            <a:pPr marL="0" indent="0" algn="l">
              <a:lnSpc>
                <a:spcPct val="104000"/>
              </a:lnSpc>
              <a:buNone/>
            </a:pPr>
            <a:r>
              <a:rPr lang="en-US" sz="1400" b="1" dirty="0">
                <a:solidFill>
                  <a:srgbClr val="000000"/>
                </a:solidFill>
                <a:latin typeface="Inter Bold" pitchFamily="34" charset="0"/>
                <a:ea typeface="Inter Bold" pitchFamily="34" charset="-122"/>
                <a:cs typeface="Inter Bold" pitchFamily="34" charset="-120"/>
              </a:rPr>
              <a:t>👟</a:t>
            </a:r>
            <a:r>
              <a:rPr lang="en-US" sz="1400" b="1" dirty="0">
                <a:solidFill>
                  <a:srgbClr val="272525"/>
                </a:solidFill>
                <a:latin typeface="Inter Bold" pitchFamily="34" charset="0"/>
                <a:ea typeface="Inter Bold" pitchFamily="34" charset="-122"/>
                <a:cs typeface="Inter Bold" pitchFamily="34" charset="-120"/>
              </a:rPr>
              <a:t> Nike広告</a:t>
            </a:r>
            <a:endParaRPr lang="en-US" sz="1400" dirty="0"/>
          </a:p>
        </p:txBody>
      </p:sp>
      <p:sp>
        <p:nvSpPr>
          <p:cNvPr id="17" name="Text 15"/>
          <p:cNvSpPr/>
          <p:nvPr/>
        </p:nvSpPr>
        <p:spPr>
          <a:xfrm>
            <a:off x="4882104" y="1530518"/>
            <a:ext cx="1741140" cy="123230"/>
          </a:xfrm>
          <a:prstGeom prst="rect">
            <a:avLst/>
          </a:prstGeom>
          <a:noFill/>
          <a:ln/>
        </p:spPr>
        <p:txBody>
          <a:bodyPr wrap="none" lIns="0" tIns="0" rIns="0" bIns="0" rtlCol="0" anchor="t"/>
          <a:lstStyle/>
          <a:p>
            <a:pPr marL="0" indent="0" algn="l">
              <a:lnSpc>
                <a:spcPct val="110000"/>
              </a:lnSpc>
              <a:buNone/>
            </a:pPr>
            <a:r>
              <a:rPr lang="en-US" sz="1200" dirty="0">
                <a:solidFill>
                  <a:srgbClr val="272525"/>
                </a:solidFill>
                <a:latin typeface="Inter" pitchFamily="34" charset="0"/>
                <a:ea typeface="Inter" pitchFamily="34" charset="-122"/>
                <a:cs typeface="Inter" pitchFamily="34" charset="-120"/>
              </a:rPr>
              <a:t>スポーツシューズ新商品</a:t>
            </a:r>
            <a:endParaRPr lang="en-US" sz="1200" dirty="0"/>
          </a:p>
        </p:txBody>
      </p:sp>
      <p:sp>
        <p:nvSpPr>
          <p:cNvPr id="18" name="Shape 16"/>
          <p:cNvSpPr/>
          <p:nvPr/>
        </p:nvSpPr>
        <p:spPr>
          <a:xfrm>
            <a:off x="6711330" y="1156386"/>
            <a:ext cx="1731615" cy="734838"/>
          </a:xfrm>
          <a:prstGeom prst="roundRect">
            <a:avLst>
              <a:gd name="adj" fmla="val 8476"/>
            </a:avLst>
          </a:prstGeom>
          <a:solidFill>
            <a:srgbClr val="FFFFFF"/>
          </a:solidFill>
          <a:ln w="9525">
            <a:solidFill>
              <a:srgbClr val="C0C1D7"/>
            </a:solidFill>
            <a:prstDash val="solid"/>
          </a:ln>
        </p:spPr>
        <p:txBody>
          <a:bodyPr/>
          <a:lstStyle/>
          <a:p>
            <a:endParaRPr lang="ja-JP" altLang="en-US"/>
          </a:p>
        </p:txBody>
      </p:sp>
      <p:sp>
        <p:nvSpPr>
          <p:cNvPr id="19" name="Shape 17"/>
          <p:cNvSpPr/>
          <p:nvPr/>
        </p:nvSpPr>
        <p:spPr>
          <a:xfrm>
            <a:off x="6701805" y="1170389"/>
            <a:ext cx="38100" cy="539428"/>
          </a:xfrm>
          <a:prstGeom prst="roundRect">
            <a:avLst>
              <a:gd name="adj" fmla="val 102558"/>
            </a:avLst>
          </a:prstGeom>
          <a:solidFill>
            <a:srgbClr val="4950BC"/>
          </a:solidFill>
          <a:ln/>
        </p:spPr>
        <p:txBody>
          <a:bodyPr/>
          <a:lstStyle/>
          <a:p>
            <a:endParaRPr lang="ja-JP" altLang="en-US"/>
          </a:p>
        </p:txBody>
      </p:sp>
      <p:sp>
        <p:nvSpPr>
          <p:cNvPr id="20" name="Text 18"/>
          <p:cNvSpPr/>
          <p:nvPr/>
        </p:nvSpPr>
        <p:spPr>
          <a:xfrm>
            <a:off x="6725787" y="1213545"/>
            <a:ext cx="1620069" cy="150093"/>
          </a:xfrm>
          <a:prstGeom prst="rect">
            <a:avLst/>
          </a:prstGeom>
          <a:noFill/>
          <a:ln/>
        </p:spPr>
        <p:txBody>
          <a:bodyPr wrap="none" lIns="0" tIns="0" rIns="0" bIns="0" rtlCol="0" anchor="t"/>
          <a:lstStyle/>
          <a:p>
            <a:pPr marL="0" indent="0" algn="l">
              <a:lnSpc>
                <a:spcPct val="104000"/>
              </a:lnSpc>
              <a:buNone/>
            </a:pPr>
            <a:r>
              <a:rPr lang="en-US" sz="1400" b="1" dirty="0">
                <a:solidFill>
                  <a:srgbClr val="000000"/>
                </a:solidFill>
                <a:latin typeface="Inter Bold" pitchFamily="34" charset="0"/>
                <a:ea typeface="Inter Bold" pitchFamily="34" charset="-122"/>
                <a:cs typeface="Inter Bold" pitchFamily="34" charset="-120"/>
              </a:rPr>
              <a:t>💪</a:t>
            </a:r>
            <a:r>
              <a:rPr lang="en-US" sz="1400" b="1" dirty="0">
                <a:solidFill>
                  <a:srgbClr val="272525"/>
                </a:solidFill>
                <a:latin typeface="Inter Bold" pitchFamily="34" charset="0"/>
                <a:ea typeface="Inter Bold" pitchFamily="34" charset="-122"/>
                <a:cs typeface="Inter Bold" pitchFamily="34" charset="-120"/>
              </a:rPr>
              <a:t> プロテイン広告</a:t>
            </a:r>
            <a:endParaRPr lang="en-US" sz="1400" dirty="0"/>
          </a:p>
        </p:txBody>
      </p:sp>
      <p:sp>
        <p:nvSpPr>
          <p:cNvPr id="21" name="Text 19"/>
          <p:cNvSpPr/>
          <p:nvPr/>
        </p:nvSpPr>
        <p:spPr>
          <a:xfrm>
            <a:off x="6775252" y="1476556"/>
            <a:ext cx="1741140" cy="123230"/>
          </a:xfrm>
          <a:prstGeom prst="rect">
            <a:avLst/>
          </a:prstGeom>
          <a:noFill/>
          <a:ln/>
        </p:spPr>
        <p:txBody>
          <a:bodyPr wrap="none" lIns="0" tIns="0" rIns="0" bIns="0" rtlCol="0" anchor="t"/>
          <a:lstStyle/>
          <a:p>
            <a:pPr marL="0" indent="0" algn="l">
              <a:lnSpc>
                <a:spcPct val="110000"/>
              </a:lnSpc>
              <a:buNone/>
            </a:pPr>
            <a:r>
              <a:rPr lang="en-US" sz="1000" dirty="0">
                <a:solidFill>
                  <a:srgbClr val="272525"/>
                </a:solidFill>
                <a:latin typeface="Inter" pitchFamily="34" charset="0"/>
                <a:ea typeface="Inter" pitchFamily="34" charset="-122"/>
                <a:cs typeface="Inter" pitchFamily="34" charset="-120"/>
              </a:rPr>
              <a:t>筋トレサプリキャンペーン</a:t>
            </a:r>
            <a:endParaRPr lang="en-US" sz="1000" dirty="0"/>
          </a:p>
        </p:txBody>
      </p:sp>
      <p:pic>
        <p:nvPicPr>
          <p:cNvPr id="22" name="Image 0" descr="preencoded.png"/>
          <p:cNvPicPr>
            <a:picLocks noChangeAspect="1"/>
          </p:cNvPicPr>
          <p:nvPr/>
        </p:nvPicPr>
        <p:blipFill>
          <a:blip r:embed="rId3"/>
          <a:stretch>
            <a:fillRect/>
          </a:stretch>
        </p:blipFill>
        <p:spPr>
          <a:xfrm>
            <a:off x="2075929" y="2588716"/>
            <a:ext cx="4992067" cy="2284661"/>
          </a:xfrm>
          <a:prstGeom prst="rect">
            <a:avLst/>
          </a:prstGeom>
        </p:spPr>
      </p:pic>
      <p:pic>
        <p:nvPicPr>
          <p:cNvPr id="23"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84308" y="3159135"/>
            <a:ext cx="320961" cy="320961"/>
          </a:xfrm>
          <a:prstGeom prst="rect">
            <a:avLst/>
          </a:prstGeom>
        </p:spPr>
      </p:pic>
      <p:sp>
        <p:nvSpPr>
          <p:cNvPr id="24" name="Text 20"/>
          <p:cNvSpPr/>
          <p:nvPr/>
        </p:nvSpPr>
        <p:spPr>
          <a:xfrm>
            <a:off x="5761885" y="3293579"/>
            <a:ext cx="1165806" cy="180540"/>
          </a:xfrm>
          <a:prstGeom prst="rect">
            <a:avLst/>
          </a:prstGeom>
          <a:noFill/>
          <a:ln/>
        </p:spPr>
        <p:txBody>
          <a:bodyPr wrap="none" lIns="0" tIns="0" rIns="0" bIns="0" rtlCol="0" anchor="t"/>
          <a:lstStyle/>
          <a:p>
            <a:pPr marL="0" indent="0" algn="ctr">
              <a:lnSpc>
                <a:spcPct val="104000"/>
              </a:lnSpc>
              <a:buNone/>
            </a:pPr>
            <a:r>
              <a:rPr lang="en-US" sz="1100" b="1" dirty="0">
                <a:solidFill>
                  <a:schemeClr val="bg1"/>
                </a:solidFill>
                <a:latin typeface="Inter Bold" pitchFamily="34" charset="0"/>
                <a:ea typeface="Inter Bold" pitchFamily="34" charset="-122"/>
                <a:cs typeface="Inter Bold" pitchFamily="34" charset="-120"/>
              </a:rPr>
              <a:t>広告表示</a:t>
            </a:r>
            <a:endParaRPr lang="en-US" sz="1100" dirty="0">
              <a:solidFill>
                <a:schemeClr val="bg1"/>
              </a:solidFill>
            </a:endParaRPr>
          </a:p>
        </p:txBody>
      </p:sp>
      <p:pic>
        <p:nvPicPr>
          <p:cNvPr id="25"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009291" y="3159737"/>
            <a:ext cx="320961" cy="320961"/>
          </a:xfrm>
          <a:prstGeom prst="rect">
            <a:avLst/>
          </a:prstGeom>
        </p:spPr>
      </p:pic>
      <p:sp>
        <p:nvSpPr>
          <p:cNvPr id="26" name="Text 21"/>
          <p:cNvSpPr/>
          <p:nvPr/>
        </p:nvSpPr>
        <p:spPr>
          <a:xfrm>
            <a:off x="4586868" y="3254637"/>
            <a:ext cx="1165806" cy="180540"/>
          </a:xfrm>
          <a:prstGeom prst="rect">
            <a:avLst/>
          </a:prstGeom>
          <a:noFill/>
          <a:ln/>
        </p:spPr>
        <p:txBody>
          <a:bodyPr wrap="none" lIns="0" tIns="0" rIns="0" bIns="0" rtlCol="0" anchor="t"/>
          <a:lstStyle/>
          <a:p>
            <a:pPr marL="0" indent="0" algn="ctr">
              <a:lnSpc>
                <a:spcPct val="104000"/>
              </a:lnSpc>
              <a:buNone/>
            </a:pPr>
            <a:r>
              <a:rPr lang="en-US" sz="1100" b="1" dirty="0">
                <a:solidFill>
                  <a:schemeClr val="bg1"/>
                </a:solidFill>
                <a:latin typeface="Inter Bold" pitchFamily="34" charset="0"/>
                <a:ea typeface="Inter Bold" pitchFamily="34" charset="-122"/>
                <a:cs typeface="Inter Bold" pitchFamily="34" charset="-120"/>
              </a:rPr>
              <a:t>広告の選択</a:t>
            </a:r>
            <a:endParaRPr lang="en-US" sz="1100" dirty="0">
              <a:solidFill>
                <a:schemeClr val="bg1"/>
              </a:solidFill>
            </a:endParaRPr>
          </a:p>
        </p:txBody>
      </p:sp>
      <p:pic>
        <p:nvPicPr>
          <p:cNvPr id="27"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34575" y="3159737"/>
            <a:ext cx="320961" cy="320961"/>
          </a:xfrm>
          <a:prstGeom prst="rect">
            <a:avLst/>
          </a:prstGeom>
        </p:spPr>
      </p:pic>
      <p:sp>
        <p:nvSpPr>
          <p:cNvPr id="28" name="Text 22"/>
          <p:cNvSpPr/>
          <p:nvPr/>
        </p:nvSpPr>
        <p:spPr>
          <a:xfrm>
            <a:off x="3462595" y="3222859"/>
            <a:ext cx="1138218" cy="361081"/>
          </a:xfrm>
          <a:prstGeom prst="rect">
            <a:avLst/>
          </a:prstGeom>
          <a:noFill/>
          <a:ln/>
        </p:spPr>
        <p:txBody>
          <a:bodyPr wrap="square" lIns="0" tIns="0" rIns="0" bIns="0" rtlCol="0" anchor="t">
            <a:normAutofit/>
          </a:bodyPr>
          <a:lstStyle/>
          <a:p>
            <a:pPr marL="0" indent="0" algn="ctr">
              <a:lnSpc>
                <a:spcPct val="104000"/>
              </a:lnSpc>
              <a:buNone/>
            </a:pPr>
            <a:r>
              <a:rPr lang="en-US" sz="1100" b="1" dirty="0">
                <a:solidFill>
                  <a:schemeClr val="bg1"/>
                </a:solidFill>
                <a:latin typeface="Inter Bold" pitchFamily="34" charset="0"/>
                <a:ea typeface="Inter Bold" pitchFamily="34" charset="-122"/>
                <a:cs typeface="Inter Bold" pitchFamily="34" charset="-120"/>
              </a:rPr>
              <a:t>趣味・嗜好特定</a:t>
            </a:r>
            <a:endParaRPr lang="en-US" sz="1100" dirty="0">
              <a:solidFill>
                <a:schemeClr val="bg1"/>
              </a:solidFill>
            </a:endParaRPr>
          </a:p>
        </p:txBody>
      </p:sp>
      <p:pic>
        <p:nvPicPr>
          <p:cNvPr id="29"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53440" y="3159737"/>
            <a:ext cx="320961" cy="320961"/>
          </a:xfrm>
          <a:prstGeom prst="rect">
            <a:avLst/>
          </a:prstGeom>
        </p:spPr>
      </p:pic>
      <p:sp>
        <p:nvSpPr>
          <p:cNvPr id="30" name="Text 23"/>
          <p:cNvSpPr/>
          <p:nvPr/>
        </p:nvSpPr>
        <p:spPr>
          <a:xfrm>
            <a:off x="2172332" y="3229345"/>
            <a:ext cx="1165805" cy="180540"/>
          </a:xfrm>
          <a:prstGeom prst="rect">
            <a:avLst/>
          </a:prstGeom>
          <a:noFill/>
          <a:ln/>
        </p:spPr>
        <p:txBody>
          <a:bodyPr wrap="none" lIns="0" tIns="0" rIns="0" bIns="0" rtlCol="0" anchor="t"/>
          <a:lstStyle/>
          <a:p>
            <a:pPr marL="0" indent="0" algn="ctr">
              <a:lnSpc>
                <a:spcPct val="104000"/>
              </a:lnSpc>
              <a:buNone/>
            </a:pPr>
            <a:r>
              <a:rPr lang="en-US" sz="1100" b="1" dirty="0">
                <a:solidFill>
                  <a:schemeClr val="bg1"/>
                </a:solidFill>
                <a:latin typeface="Inter Bold" pitchFamily="34" charset="0"/>
                <a:ea typeface="Inter Bold" pitchFamily="34" charset="-122"/>
                <a:cs typeface="Inter Bold" pitchFamily="34" charset="-120"/>
              </a:rPr>
              <a:t>再生履歴分析</a:t>
            </a:r>
            <a:endParaRPr lang="en-US" sz="11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818927"/>
            <a:ext cx="4709517" cy="442987"/>
          </a:xfrm>
          <a:prstGeom prst="rect">
            <a:avLst/>
          </a:prstGeom>
          <a:noFill/>
          <a:ln/>
        </p:spPr>
        <p:txBody>
          <a:bodyPr wrap="none" lIns="0" tIns="0" rIns="0" bIns="0" rtlCol="0" anchor="t"/>
          <a:lstStyle/>
          <a:p>
            <a:pPr marL="0" indent="0" algn="l">
              <a:lnSpc>
                <a:spcPct val="104000"/>
              </a:lnSpc>
              <a:buNone/>
            </a:pPr>
            <a:r>
              <a:rPr lang="en-US" sz="2750" b="1" dirty="0">
                <a:solidFill>
                  <a:schemeClr val="bg1"/>
                </a:solidFill>
                <a:latin typeface="Inter Bold" pitchFamily="34" charset="0"/>
                <a:ea typeface="Inter Bold" pitchFamily="34" charset="-122"/>
                <a:cs typeface="Inter Bold" pitchFamily="34" charset="-120"/>
              </a:rPr>
              <a:t>まとめ：音楽アプリの裏側</a:t>
            </a:r>
            <a:endParaRPr lang="en-US" sz="2750" dirty="0">
              <a:solidFill>
                <a:schemeClr val="bg1"/>
              </a:solidFill>
            </a:endParaRPr>
          </a:p>
        </p:txBody>
      </p:sp>
      <p:sp>
        <p:nvSpPr>
          <p:cNvPr id="3" name="Shape 1"/>
          <p:cNvSpPr/>
          <p:nvPr/>
        </p:nvSpPr>
        <p:spPr>
          <a:xfrm>
            <a:off x="496119" y="1545431"/>
            <a:ext cx="2622724" cy="1847031"/>
          </a:xfrm>
          <a:prstGeom prst="roundRect">
            <a:avLst>
              <a:gd name="adj" fmla="val 3224"/>
            </a:avLst>
          </a:prstGeom>
          <a:solidFill>
            <a:srgbClr val="DADBF1"/>
          </a:solidFill>
          <a:ln w="4763">
            <a:solidFill>
              <a:srgbClr val="C0C1D7"/>
            </a:solidFill>
            <a:prstDash val="solid"/>
          </a:ln>
        </p:spPr>
        <p:txBody>
          <a:bodyPr/>
          <a:lstStyle/>
          <a:p>
            <a:endParaRPr lang="ja-JP" altLang="en-US"/>
          </a:p>
        </p:txBody>
      </p:sp>
      <p:sp>
        <p:nvSpPr>
          <p:cNvPr id="4" name="Shape 2"/>
          <p:cNvSpPr/>
          <p:nvPr/>
        </p:nvSpPr>
        <p:spPr>
          <a:xfrm>
            <a:off x="642640" y="1691953"/>
            <a:ext cx="425276" cy="425276"/>
          </a:xfrm>
          <a:prstGeom prst="roundRect">
            <a:avLst>
              <a:gd name="adj" fmla="val 13436988"/>
            </a:avLst>
          </a:prstGeom>
          <a:solidFill>
            <a:srgbClr val="4950BC"/>
          </a:solidFill>
          <a:ln/>
        </p:spPr>
        <p:txBody>
          <a:bodyPr/>
          <a:lstStyle/>
          <a:p>
            <a:endParaRPr lang="ja-JP" altLang="en-US"/>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9619" y="1808857"/>
            <a:ext cx="191319" cy="191319"/>
          </a:xfrm>
          <a:prstGeom prst="rect">
            <a:avLst/>
          </a:prstGeom>
        </p:spPr>
      </p:pic>
      <p:sp>
        <p:nvSpPr>
          <p:cNvPr id="6" name="Text 3"/>
          <p:cNvSpPr/>
          <p:nvPr/>
        </p:nvSpPr>
        <p:spPr>
          <a:xfrm>
            <a:off x="642640" y="2258988"/>
            <a:ext cx="2229222" cy="221456"/>
          </a:xfrm>
          <a:prstGeom prst="rect">
            <a:avLst/>
          </a:prstGeom>
          <a:noFill/>
          <a:ln/>
        </p:spPr>
        <p:txBody>
          <a:bodyPr wrap="none" lIns="0" tIns="0" rIns="0" bIns="0" rtlCol="0" anchor="t"/>
          <a:lstStyle/>
          <a:p>
            <a:pPr marL="0" indent="0" algn="l">
              <a:lnSpc>
                <a:spcPct val="104000"/>
              </a:lnSpc>
              <a:buNone/>
            </a:pPr>
            <a:r>
              <a:rPr lang="en-US" sz="1350" b="1" dirty="0">
                <a:solidFill>
                  <a:srgbClr val="272525"/>
                </a:solidFill>
                <a:latin typeface="Inter Bold" pitchFamily="34" charset="0"/>
                <a:ea typeface="Inter Bold" pitchFamily="34" charset="-122"/>
                <a:cs typeface="Inter Bold" pitchFamily="34" charset="-120"/>
              </a:rPr>
              <a:t>クエリとは</a:t>
            </a:r>
            <a:endParaRPr lang="en-US" sz="1350" dirty="0"/>
          </a:p>
        </p:txBody>
      </p:sp>
      <p:sp>
        <p:nvSpPr>
          <p:cNvPr id="7" name="Text 4"/>
          <p:cNvSpPr/>
          <p:nvPr/>
        </p:nvSpPr>
        <p:spPr>
          <a:xfrm>
            <a:off x="642640" y="2565499"/>
            <a:ext cx="2329681"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272525"/>
                </a:solidFill>
                <a:latin typeface="Inter" pitchFamily="34" charset="0"/>
                <a:ea typeface="Inter" pitchFamily="34" charset="-122"/>
                <a:cs typeface="Inter" pitchFamily="34" charset="-120"/>
              </a:rPr>
              <a:t>データベースへの命令文。SQLで書かれます。</a:t>
            </a:r>
            <a:endParaRPr lang="en-US" sz="1100" dirty="0"/>
          </a:p>
        </p:txBody>
      </p:sp>
      <p:sp>
        <p:nvSpPr>
          <p:cNvPr id="8" name="Shape 5"/>
          <p:cNvSpPr/>
          <p:nvPr/>
        </p:nvSpPr>
        <p:spPr>
          <a:xfrm>
            <a:off x="3260601" y="1545431"/>
            <a:ext cx="2622724" cy="1847031"/>
          </a:xfrm>
          <a:prstGeom prst="roundRect">
            <a:avLst>
              <a:gd name="adj" fmla="val 3224"/>
            </a:avLst>
          </a:prstGeom>
          <a:solidFill>
            <a:srgbClr val="DADBF1"/>
          </a:solidFill>
          <a:ln w="4763">
            <a:solidFill>
              <a:srgbClr val="C0C1D7"/>
            </a:solidFill>
            <a:prstDash val="solid"/>
          </a:ln>
        </p:spPr>
        <p:txBody>
          <a:bodyPr/>
          <a:lstStyle/>
          <a:p>
            <a:endParaRPr lang="ja-JP" altLang="en-US"/>
          </a:p>
        </p:txBody>
      </p:sp>
      <p:sp>
        <p:nvSpPr>
          <p:cNvPr id="9" name="Shape 6"/>
          <p:cNvSpPr/>
          <p:nvPr/>
        </p:nvSpPr>
        <p:spPr>
          <a:xfrm>
            <a:off x="3407122" y="1691953"/>
            <a:ext cx="425276" cy="425276"/>
          </a:xfrm>
          <a:prstGeom prst="roundRect">
            <a:avLst>
              <a:gd name="adj" fmla="val 13436988"/>
            </a:avLst>
          </a:prstGeom>
          <a:solidFill>
            <a:srgbClr val="4950BC"/>
          </a:solidFill>
          <a:ln/>
        </p:spPr>
        <p:txBody>
          <a:bodyPr/>
          <a:lstStyle/>
          <a:p>
            <a:endParaRPr lang="ja-JP" altLang="en-US"/>
          </a:p>
        </p:txBody>
      </p:sp>
      <p:pic>
        <p:nvPicPr>
          <p:cNvPr id="10"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24101" y="1808857"/>
            <a:ext cx="191319" cy="191319"/>
          </a:xfrm>
          <a:prstGeom prst="rect">
            <a:avLst/>
          </a:prstGeom>
        </p:spPr>
      </p:pic>
      <p:sp>
        <p:nvSpPr>
          <p:cNvPr id="11" name="Text 7"/>
          <p:cNvSpPr/>
          <p:nvPr/>
        </p:nvSpPr>
        <p:spPr>
          <a:xfrm>
            <a:off x="3407122" y="2258988"/>
            <a:ext cx="2229222" cy="221456"/>
          </a:xfrm>
          <a:prstGeom prst="rect">
            <a:avLst/>
          </a:prstGeom>
          <a:noFill/>
          <a:ln/>
        </p:spPr>
        <p:txBody>
          <a:bodyPr wrap="none" lIns="0" tIns="0" rIns="0" bIns="0" rtlCol="0" anchor="t"/>
          <a:lstStyle/>
          <a:p>
            <a:pPr marL="0" indent="0" algn="l">
              <a:lnSpc>
                <a:spcPct val="104000"/>
              </a:lnSpc>
              <a:buNone/>
            </a:pPr>
            <a:r>
              <a:rPr lang="en-US" sz="1350" b="1" dirty="0">
                <a:solidFill>
                  <a:srgbClr val="272525"/>
                </a:solidFill>
                <a:latin typeface="Inter Bold" pitchFamily="34" charset="0"/>
                <a:ea typeface="Inter Bold" pitchFamily="34" charset="-122"/>
                <a:cs typeface="Inter Bold" pitchFamily="34" charset="-120"/>
              </a:rPr>
              <a:t>Spotifyでの活用</a:t>
            </a:r>
            <a:endParaRPr lang="en-US" sz="1350" dirty="0"/>
          </a:p>
        </p:txBody>
      </p:sp>
      <p:sp>
        <p:nvSpPr>
          <p:cNvPr id="12" name="Text 8"/>
          <p:cNvSpPr/>
          <p:nvPr/>
        </p:nvSpPr>
        <p:spPr>
          <a:xfrm>
            <a:off x="3407122" y="2565499"/>
            <a:ext cx="2329681"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272525"/>
                </a:solidFill>
                <a:latin typeface="Inter" pitchFamily="34" charset="0"/>
                <a:ea typeface="Inter" pitchFamily="34" charset="-122"/>
                <a:cs typeface="Inter" pitchFamily="34" charset="-120"/>
              </a:rPr>
              <a:t>検索・広告・おすすめ・共同再生など多彩な機能で使われています。</a:t>
            </a:r>
            <a:endParaRPr lang="en-US" sz="1100" dirty="0"/>
          </a:p>
        </p:txBody>
      </p:sp>
      <p:sp>
        <p:nvSpPr>
          <p:cNvPr id="13" name="Shape 9"/>
          <p:cNvSpPr/>
          <p:nvPr/>
        </p:nvSpPr>
        <p:spPr>
          <a:xfrm>
            <a:off x="6025083" y="1545431"/>
            <a:ext cx="2622724" cy="1847031"/>
          </a:xfrm>
          <a:prstGeom prst="roundRect">
            <a:avLst>
              <a:gd name="adj" fmla="val 3224"/>
            </a:avLst>
          </a:prstGeom>
          <a:solidFill>
            <a:srgbClr val="DADBF1"/>
          </a:solidFill>
          <a:ln w="4763">
            <a:solidFill>
              <a:srgbClr val="C0C1D7"/>
            </a:solidFill>
            <a:prstDash val="solid"/>
          </a:ln>
        </p:spPr>
        <p:txBody>
          <a:bodyPr/>
          <a:lstStyle/>
          <a:p>
            <a:endParaRPr lang="ja-JP" altLang="en-US"/>
          </a:p>
        </p:txBody>
      </p:sp>
      <p:sp>
        <p:nvSpPr>
          <p:cNvPr id="14" name="Shape 10"/>
          <p:cNvSpPr/>
          <p:nvPr/>
        </p:nvSpPr>
        <p:spPr>
          <a:xfrm>
            <a:off x="6171605" y="1691953"/>
            <a:ext cx="425276" cy="425276"/>
          </a:xfrm>
          <a:prstGeom prst="roundRect">
            <a:avLst>
              <a:gd name="adj" fmla="val 13436988"/>
            </a:avLst>
          </a:prstGeom>
          <a:solidFill>
            <a:srgbClr val="4950BC"/>
          </a:solidFill>
          <a:ln/>
        </p:spPr>
        <p:txBody>
          <a:bodyPr/>
          <a:lstStyle/>
          <a:p>
            <a:endParaRPr lang="ja-JP" altLang="en-US"/>
          </a:p>
        </p:txBody>
      </p:sp>
      <p:pic>
        <p:nvPicPr>
          <p:cNvPr id="15"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88584" y="1808857"/>
            <a:ext cx="191319" cy="191319"/>
          </a:xfrm>
          <a:prstGeom prst="rect">
            <a:avLst/>
          </a:prstGeom>
        </p:spPr>
      </p:pic>
      <p:sp>
        <p:nvSpPr>
          <p:cNvPr id="16" name="Text 11"/>
          <p:cNvSpPr/>
          <p:nvPr/>
        </p:nvSpPr>
        <p:spPr>
          <a:xfrm>
            <a:off x="6171605" y="2258988"/>
            <a:ext cx="2229222" cy="221456"/>
          </a:xfrm>
          <a:prstGeom prst="rect">
            <a:avLst/>
          </a:prstGeom>
          <a:noFill/>
          <a:ln/>
        </p:spPr>
        <p:txBody>
          <a:bodyPr wrap="none" lIns="0" tIns="0" rIns="0" bIns="0" rtlCol="0" anchor="t"/>
          <a:lstStyle/>
          <a:p>
            <a:pPr marL="0" indent="0" algn="l">
              <a:lnSpc>
                <a:spcPct val="104000"/>
              </a:lnSpc>
              <a:buNone/>
            </a:pPr>
            <a:r>
              <a:rPr lang="en-US" sz="1350" b="1" dirty="0">
                <a:solidFill>
                  <a:srgbClr val="272525"/>
                </a:solidFill>
                <a:latin typeface="Inter Bold" pitchFamily="34" charset="0"/>
                <a:ea typeface="Inter Bold" pitchFamily="34" charset="-122"/>
                <a:cs typeface="Inter Bold" pitchFamily="34" charset="-120"/>
              </a:rPr>
              <a:t>大量のクエリが動く</a:t>
            </a:r>
            <a:endParaRPr lang="en-US" sz="1350" dirty="0"/>
          </a:p>
        </p:txBody>
      </p:sp>
      <p:sp>
        <p:nvSpPr>
          <p:cNvPr id="17" name="Text 12"/>
          <p:cNvSpPr/>
          <p:nvPr/>
        </p:nvSpPr>
        <p:spPr>
          <a:xfrm>
            <a:off x="6171605" y="2565499"/>
            <a:ext cx="2329681" cy="680442"/>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272525"/>
                </a:solidFill>
                <a:latin typeface="Inter" pitchFamily="34" charset="0"/>
                <a:ea typeface="Inter" pitchFamily="34" charset="-122"/>
                <a:cs typeface="Inter" pitchFamily="34" charset="-120"/>
              </a:rPr>
              <a:t>音楽アプリの裏側では、あなたの操作に合わせて大量のクエリがリアルタイムで動いています。</a:t>
            </a:r>
            <a:endParaRPr lang="en-US" sz="1100" dirty="0"/>
          </a:p>
        </p:txBody>
      </p:sp>
      <p:sp>
        <p:nvSpPr>
          <p:cNvPr id="18" name="Text 13"/>
          <p:cNvSpPr/>
          <p:nvPr/>
        </p:nvSpPr>
        <p:spPr>
          <a:xfrm>
            <a:off x="708720" y="3711401"/>
            <a:ext cx="7939162" cy="453628"/>
          </a:xfrm>
          <a:prstGeom prst="rect">
            <a:avLst/>
          </a:prstGeom>
          <a:noFill/>
          <a:ln/>
        </p:spPr>
        <p:txBody>
          <a:bodyPr wrap="square" lIns="0" tIns="0" rIns="0" bIns="0" rtlCol="0" anchor="t">
            <a:noAutofit/>
          </a:bodyPr>
          <a:lstStyle/>
          <a:p>
            <a:pPr marL="0" indent="0" algn="l">
              <a:lnSpc>
                <a:spcPct val="133000"/>
              </a:lnSpc>
              <a:buNone/>
            </a:pPr>
            <a:r>
              <a:rPr lang="en-US" sz="2000" dirty="0">
                <a:solidFill>
                  <a:schemeClr val="bg1"/>
                </a:solidFill>
                <a:latin typeface="Inter" pitchFamily="34" charset="0"/>
                <a:ea typeface="Inter" pitchFamily="34" charset="-122"/>
                <a:cs typeface="Inter" pitchFamily="34" charset="-120"/>
              </a:rPr>
              <a:t>「Spotifyで曲を再生する」というシンプルな行動の裏には、複数のクエリが連携して動いています。データベースの仕組みを知ることでアプリの見え方が変わります！</a:t>
            </a:r>
            <a:endParaRPr lang="en-US" sz="2000" dirty="0">
              <a:solidFill>
                <a:schemeClr val="bg1"/>
              </a:solidFill>
            </a:endParaRPr>
          </a:p>
        </p:txBody>
      </p:sp>
      <p:sp>
        <p:nvSpPr>
          <p:cNvPr id="19" name="Shape 14"/>
          <p:cNvSpPr/>
          <p:nvPr/>
        </p:nvSpPr>
        <p:spPr>
          <a:xfrm>
            <a:off x="496119" y="3551932"/>
            <a:ext cx="19050" cy="772567"/>
          </a:xfrm>
          <a:prstGeom prst="rect">
            <a:avLst/>
          </a:prstGeom>
          <a:solidFill>
            <a:srgbClr val="4950BC"/>
          </a:solidFill>
          <a:ln/>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74489" y="346770"/>
            <a:ext cx="3549551" cy="352946"/>
          </a:xfrm>
          <a:prstGeom prst="rect">
            <a:avLst/>
          </a:prstGeom>
          <a:noFill/>
          <a:ln/>
        </p:spPr>
        <p:txBody>
          <a:bodyPr wrap="none" lIns="0" tIns="0" rIns="0" bIns="0" rtlCol="0" anchor="t"/>
          <a:lstStyle/>
          <a:p>
            <a:pPr marL="0" indent="0" algn="l">
              <a:lnSpc>
                <a:spcPct val="104000"/>
              </a:lnSpc>
              <a:buNone/>
            </a:pPr>
            <a:r>
              <a:rPr lang="en-US" sz="2200" dirty="0">
                <a:solidFill>
                  <a:srgbClr val="EFD5FA"/>
                </a:solidFill>
                <a:latin typeface="Instrument Sans Medium" pitchFamily="34" charset="0"/>
                <a:ea typeface="Instrument Sans Medium" pitchFamily="34" charset="-122"/>
                <a:cs typeface="Instrument Sans Medium" pitchFamily="34" charset="-120"/>
              </a:rPr>
              <a:t>データベースの基本用語</a:t>
            </a:r>
            <a:endParaRPr lang="en-US" sz="2200" dirty="0"/>
          </a:p>
        </p:txBody>
      </p:sp>
      <p:pic>
        <p:nvPicPr>
          <p:cNvPr id="3" name="Image 0" descr="preencoded.png"/>
          <p:cNvPicPr>
            <a:picLocks noChangeAspect="1"/>
          </p:cNvPicPr>
          <p:nvPr/>
        </p:nvPicPr>
        <p:blipFill>
          <a:blip r:embed="rId3"/>
          <a:stretch>
            <a:fillRect/>
          </a:stretch>
        </p:blipFill>
        <p:spPr>
          <a:xfrm>
            <a:off x="674489" y="935906"/>
            <a:ext cx="3759622" cy="3759622"/>
          </a:xfrm>
          <a:prstGeom prst="rect">
            <a:avLst/>
          </a:prstGeom>
        </p:spPr>
      </p:pic>
      <p:pic>
        <p:nvPicPr>
          <p:cNvPr id="4" name="Image 1" descr="preencoded.png"/>
          <p:cNvPicPr>
            <a:picLocks noChangeAspect="1"/>
          </p:cNvPicPr>
          <p:nvPr/>
        </p:nvPicPr>
        <p:blipFill>
          <a:blip r:embed="rId4"/>
          <a:stretch>
            <a:fillRect/>
          </a:stretch>
        </p:blipFill>
        <p:spPr>
          <a:xfrm>
            <a:off x="674489" y="935906"/>
            <a:ext cx="3759622" cy="3759622"/>
          </a:xfrm>
          <a:prstGeom prst="rect">
            <a:avLst/>
          </a:prstGeom>
        </p:spPr>
      </p:pic>
      <p:sp>
        <p:nvSpPr>
          <p:cNvPr id="5" name="Shape 1"/>
          <p:cNvSpPr/>
          <p:nvPr/>
        </p:nvSpPr>
        <p:spPr>
          <a:xfrm>
            <a:off x="4714503" y="1457176"/>
            <a:ext cx="1834828" cy="845716"/>
          </a:xfrm>
          <a:prstGeom prst="roundRect">
            <a:avLst>
              <a:gd name="adj" fmla="val 8109"/>
            </a:avLst>
          </a:prstGeom>
          <a:solidFill>
            <a:srgbClr val="242429"/>
          </a:solidFill>
          <a:ln w="14288">
            <a:solidFill>
              <a:srgbClr val="5C5C61"/>
            </a:solidFill>
            <a:prstDash val="solid"/>
          </a:ln>
        </p:spPr>
        <p:txBody>
          <a:bodyPr/>
          <a:lstStyle/>
          <a:p>
            <a:endParaRPr lang="ja-JP" altLang="en-US"/>
          </a:p>
        </p:txBody>
      </p:sp>
      <p:sp>
        <p:nvSpPr>
          <p:cNvPr id="6" name="Shape 2"/>
          <p:cNvSpPr/>
          <p:nvPr/>
        </p:nvSpPr>
        <p:spPr>
          <a:xfrm>
            <a:off x="4700215" y="1457176"/>
            <a:ext cx="57150" cy="845716"/>
          </a:xfrm>
          <a:prstGeom prst="roundRect">
            <a:avLst>
              <a:gd name="adj" fmla="val 29651"/>
            </a:avLst>
          </a:prstGeom>
          <a:solidFill>
            <a:srgbClr val="FDC4C4"/>
          </a:solidFill>
          <a:ln/>
        </p:spPr>
        <p:txBody>
          <a:bodyPr/>
          <a:lstStyle/>
          <a:p>
            <a:endParaRPr lang="ja-JP" altLang="en-US"/>
          </a:p>
        </p:txBody>
      </p:sp>
      <p:sp>
        <p:nvSpPr>
          <p:cNvPr id="7" name="Text 3"/>
          <p:cNvSpPr/>
          <p:nvPr/>
        </p:nvSpPr>
        <p:spPr>
          <a:xfrm>
            <a:off x="4884613" y="1584424"/>
            <a:ext cx="1869281" cy="176510"/>
          </a:xfrm>
          <a:prstGeom prst="rect">
            <a:avLst/>
          </a:prstGeom>
          <a:noFill/>
          <a:ln/>
        </p:spPr>
        <p:txBody>
          <a:bodyPr wrap="none" lIns="0" tIns="0" rIns="0" bIns="0" rtlCol="0" anchor="t"/>
          <a:lstStyle/>
          <a:p>
            <a:pPr marL="0" indent="0" algn="l">
              <a:lnSpc>
                <a:spcPct val="104000"/>
              </a:lnSpc>
              <a:buNone/>
            </a:pPr>
            <a:r>
              <a:rPr lang="en-US" sz="1100" dirty="0">
                <a:solidFill>
                  <a:srgbClr val="000000"/>
                </a:solidFill>
                <a:latin typeface="Instrument Sans Medium" pitchFamily="34" charset="0"/>
                <a:ea typeface="Instrument Sans Medium" pitchFamily="34" charset="-122"/>
                <a:cs typeface="Instrument Sans Medium" pitchFamily="34" charset="-120"/>
              </a:rPr>
              <a:t>📋</a:t>
            </a:r>
            <a:r>
              <a:rPr lang="en-US" sz="1100" dirty="0">
                <a:solidFill>
                  <a:srgbClr val="C7CDD6"/>
                </a:solidFill>
                <a:latin typeface="Instrument Sans Medium" pitchFamily="34" charset="0"/>
                <a:ea typeface="Instrument Sans Medium" pitchFamily="34" charset="-122"/>
                <a:cs typeface="Instrument Sans Medium" pitchFamily="34" charset="-120"/>
              </a:rPr>
              <a:t> テーブル</a:t>
            </a:r>
            <a:endParaRPr lang="en-US" sz="1100" dirty="0"/>
          </a:p>
        </p:txBody>
      </p:sp>
      <p:sp>
        <p:nvSpPr>
          <p:cNvPr id="8" name="Text 4"/>
          <p:cNvSpPr/>
          <p:nvPr/>
        </p:nvSpPr>
        <p:spPr>
          <a:xfrm>
            <a:off x="4884613" y="1850901"/>
            <a:ext cx="1537469" cy="324743"/>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情報を保存する「表」。Excelのシートに相当します。</a:t>
            </a:r>
            <a:endParaRPr lang="en-US" sz="850" dirty="0"/>
          </a:p>
        </p:txBody>
      </p:sp>
      <p:sp>
        <p:nvSpPr>
          <p:cNvPr id="9" name="Shape 5"/>
          <p:cNvSpPr/>
          <p:nvPr/>
        </p:nvSpPr>
        <p:spPr>
          <a:xfrm>
            <a:off x="6639297" y="1457176"/>
            <a:ext cx="1834828" cy="845716"/>
          </a:xfrm>
          <a:prstGeom prst="roundRect">
            <a:avLst>
              <a:gd name="adj" fmla="val 8109"/>
            </a:avLst>
          </a:prstGeom>
          <a:solidFill>
            <a:srgbClr val="242429"/>
          </a:solidFill>
          <a:ln w="14288">
            <a:solidFill>
              <a:srgbClr val="5C5C61"/>
            </a:solidFill>
            <a:prstDash val="solid"/>
          </a:ln>
        </p:spPr>
        <p:txBody>
          <a:bodyPr/>
          <a:lstStyle/>
          <a:p>
            <a:endParaRPr lang="ja-JP" altLang="en-US"/>
          </a:p>
        </p:txBody>
      </p:sp>
      <p:sp>
        <p:nvSpPr>
          <p:cNvPr id="10" name="Shape 6"/>
          <p:cNvSpPr/>
          <p:nvPr/>
        </p:nvSpPr>
        <p:spPr>
          <a:xfrm>
            <a:off x="6625010" y="1457176"/>
            <a:ext cx="57150" cy="845716"/>
          </a:xfrm>
          <a:prstGeom prst="roundRect">
            <a:avLst>
              <a:gd name="adj" fmla="val 29651"/>
            </a:avLst>
          </a:prstGeom>
          <a:solidFill>
            <a:srgbClr val="FDC4C4"/>
          </a:solidFill>
          <a:ln/>
        </p:spPr>
        <p:txBody>
          <a:bodyPr/>
          <a:lstStyle/>
          <a:p>
            <a:endParaRPr lang="ja-JP" altLang="en-US"/>
          </a:p>
        </p:txBody>
      </p:sp>
      <p:sp>
        <p:nvSpPr>
          <p:cNvPr id="11" name="Text 7"/>
          <p:cNvSpPr/>
          <p:nvPr/>
        </p:nvSpPr>
        <p:spPr>
          <a:xfrm>
            <a:off x="6809408" y="1584424"/>
            <a:ext cx="1869281" cy="176510"/>
          </a:xfrm>
          <a:prstGeom prst="rect">
            <a:avLst/>
          </a:prstGeom>
          <a:noFill/>
          <a:ln/>
        </p:spPr>
        <p:txBody>
          <a:bodyPr wrap="none" lIns="0" tIns="0" rIns="0" bIns="0" rtlCol="0" anchor="t"/>
          <a:lstStyle/>
          <a:p>
            <a:pPr marL="0" indent="0" algn="l">
              <a:lnSpc>
                <a:spcPct val="104000"/>
              </a:lnSpc>
              <a:buNone/>
            </a:pPr>
            <a:r>
              <a:rPr lang="en-US" sz="1100" dirty="0">
                <a:solidFill>
                  <a:srgbClr val="000000"/>
                </a:solidFill>
                <a:latin typeface="Instrument Sans Medium" pitchFamily="34" charset="0"/>
                <a:ea typeface="Instrument Sans Medium" pitchFamily="34" charset="-122"/>
                <a:cs typeface="Instrument Sans Medium" pitchFamily="34" charset="-120"/>
              </a:rPr>
              <a:t>📌</a:t>
            </a:r>
            <a:r>
              <a:rPr lang="en-US" sz="1100" dirty="0">
                <a:solidFill>
                  <a:srgbClr val="C7CDD6"/>
                </a:solidFill>
                <a:latin typeface="Instrument Sans Medium" pitchFamily="34" charset="0"/>
                <a:ea typeface="Instrument Sans Medium" pitchFamily="34" charset="-122"/>
                <a:cs typeface="Instrument Sans Medium" pitchFamily="34" charset="-120"/>
              </a:rPr>
              <a:t> フィールド</a:t>
            </a:r>
            <a:endParaRPr lang="en-US" sz="1100" dirty="0"/>
          </a:p>
        </p:txBody>
      </p:sp>
      <p:sp>
        <p:nvSpPr>
          <p:cNvPr id="12" name="Text 8"/>
          <p:cNvSpPr/>
          <p:nvPr/>
        </p:nvSpPr>
        <p:spPr>
          <a:xfrm>
            <a:off x="6809408" y="1850901"/>
            <a:ext cx="1537469" cy="324743"/>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列（項目）のこと。例：名前、年齢</a:t>
            </a:r>
            <a:endParaRPr lang="en-US" sz="850" dirty="0"/>
          </a:p>
        </p:txBody>
      </p:sp>
      <p:sp>
        <p:nvSpPr>
          <p:cNvPr id="13" name="Shape 9"/>
          <p:cNvSpPr/>
          <p:nvPr/>
        </p:nvSpPr>
        <p:spPr>
          <a:xfrm>
            <a:off x="4714503" y="2392859"/>
            <a:ext cx="1834828" cy="845716"/>
          </a:xfrm>
          <a:prstGeom prst="roundRect">
            <a:avLst>
              <a:gd name="adj" fmla="val 8109"/>
            </a:avLst>
          </a:prstGeom>
          <a:solidFill>
            <a:srgbClr val="242429"/>
          </a:solidFill>
          <a:ln w="14288">
            <a:solidFill>
              <a:srgbClr val="5C5C61"/>
            </a:solidFill>
            <a:prstDash val="solid"/>
          </a:ln>
        </p:spPr>
        <p:txBody>
          <a:bodyPr/>
          <a:lstStyle/>
          <a:p>
            <a:endParaRPr lang="ja-JP" altLang="en-US"/>
          </a:p>
        </p:txBody>
      </p:sp>
      <p:sp>
        <p:nvSpPr>
          <p:cNvPr id="14" name="Shape 10"/>
          <p:cNvSpPr/>
          <p:nvPr/>
        </p:nvSpPr>
        <p:spPr>
          <a:xfrm>
            <a:off x="4700215" y="2392859"/>
            <a:ext cx="57150" cy="845716"/>
          </a:xfrm>
          <a:prstGeom prst="roundRect">
            <a:avLst>
              <a:gd name="adj" fmla="val 29651"/>
            </a:avLst>
          </a:prstGeom>
          <a:solidFill>
            <a:srgbClr val="FDC4C4"/>
          </a:solidFill>
          <a:ln/>
        </p:spPr>
        <p:txBody>
          <a:bodyPr/>
          <a:lstStyle/>
          <a:p>
            <a:endParaRPr lang="ja-JP" altLang="en-US"/>
          </a:p>
        </p:txBody>
      </p:sp>
      <p:sp>
        <p:nvSpPr>
          <p:cNvPr id="15" name="Text 11"/>
          <p:cNvSpPr/>
          <p:nvPr/>
        </p:nvSpPr>
        <p:spPr>
          <a:xfrm>
            <a:off x="4884613" y="2520107"/>
            <a:ext cx="1869281" cy="176510"/>
          </a:xfrm>
          <a:prstGeom prst="rect">
            <a:avLst/>
          </a:prstGeom>
          <a:noFill/>
          <a:ln/>
        </p:spPr>
        <p:txBody>
          <a:bodyPr wrap="none" lIns="0" tIns="0" rIns="0" bIns="0" rtlCol="0" anchor="t"/>
          <a:lstStyle/>
          <a:p>
            <a:pPr marL="0" indent="0" algn="l">
              <a:lnSpc>
                <a:spcPct val="104000"/>
              </a:lnSpc>
              <a:buNone/>
            </a:pPr>
            <a:r>
              <a:rPr lang="en-US" sz="1100" dirty="0">
                <a:solidFill>
                  <a:srgbClr val="000000"/>
                </a:solidFill>
                <a:latin typeface="Instrument Sans Medium" pitchFamily="34" charset="0"/>
                <a:ea typeface="Instrument Sans Medium" pitchFamily="34" charset="-122"/>
                <a:cs typeface="Instrument Sans Medium" pitchFamily="34" charset="-120"/>
              </a:rPr>
              <a:t>📄</a:t>
            </a:r>
            <a:r>
              <a:rPr lang="en-US" sz="1100" dirty="0">
                <a:solidFill>
                  <a:srgbClr val="C7CDD6"/>
                </a:solidFill>
                <a:latin typeface="Instrument Sans Medium" pitchFamily="34" charset="0"/>
                <a:ea typeface="Instrument Sans Medium" pitchFamily="34" charset="-122"/>
                <a:cs typeface="Instrument Sans Medium" pitchFamily="34" charset="-120"/>
              </a:rPr>
              <a:t> レコード</a:t>
            </a:r>
            <a:endParaRPr lang="en-US" sz="1100" dirty="0"/>
          </a:p>
        </p:txBody>
      </p:sp>
      <p:sp>
        <p:nvSpPr>
          <p:cNvPr id="16" name="Text 12"/>
          <p:cNvSpPr/>
          <p:nvPr/>
        </p:nvSpPr>
        <p:spPr>
          <a:xfrm>
            <a:off x="4884613" y="2786583"/>
            <a:ext cx="1537469" cy="324743"/>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行（1件分のデータ）。例：奥田さん1人の情報</a:t>
            </a:r>
            <a:endParaRPr lang="en-US" sz="850" dirty="0"/>
          </a:p>
        </p:txBody>
      </p:sp>
      <p:sp>
        <p:nvSpPr>
          <p:cNvPr id="17" name="Shape 13"/>
          <p:cNvSpPr/>
          <p:nvPr/>
        </p:nvSpPr>
        <p:spPr>
          <a:xfrm>
            <a:off x="6639297" y="2392859"/>
            <a:ext cx="1834828" cy="845716"/>
          </a:xfrm>
          <a:prstGeom prst="roundRect">
            <a:avLst>
              <a:gd name="adj" fmla="val 8109"/>
            </a:avLst>
          </a:prstGeom>
          <a:solidFill>
            <a:srgbClr val="242429"/>
          </a:solidFill>
          <a:ln w="14288">
            <a:solidFill>
              <a:srgbClr val="5C5C61"/>
            </a:solidFill>
            <a:prstDash val="solid"/>
          </a:ln>
        </p:spPr>
        <p:txBody>
          <a:bodyPr/>
          <a:lstStyle/>
          <a:p>
            <a:endParaRPr lang="ja-JP" altLang="en-US"/>
          </a:p>
        </p:txBody>
      </p:sp>
      <p:sp>
        <p:nvSpPr>
          <p:cNvPr id="18" name="Shape 14"/>
          <p:cNvSpPr/>
          <p:nvPr/>
        </p:nvSpPr>
        <p:spPr>
          <a:xfrm>
            <a:off x="6625010" y="2392859"/>
            <a:ext cx="57150" cy="845716"/>
          </a:xfrm>
          <a:prstGeom prst="roundRect">
            <a:avLst>
              <a:gd name="adj" fmla="val 29651"/>
            </a:avLst>
          </a:prstGeom>
          <a:solidFill>
            <a:srgbClr val="FDC4C4"/>
          </a:solidFill>
          <a:ln/>
        </p:spPr>
        <p:txBody>
          <a:bodyPr/>
          <a:lstStyle/>
          <a:p>
            <a:endParaRPr lang="ja-JP" altLang="en-US"/>
          </a:p>
        </p:txBody>
      </p:sp>
      <p:sp>
        <p:nvSpPr>
          <p:cNvPr id="19" name="Text 15"/>
          <p:cNvSpPr/>
          <p:nvPr/>
        </p:nvSpPr>
        <p:spPr>
          <a:xfrm>
            <a:off x="6809408" y="2520107"/>
            <a:ext cx="1869281" cy="176510"/>
          </a:xfrm>
          <a:prstGeom prst="rect">
            <a:avLst/>
          </a:prstGeom>
          <a:noFill/>
          <a:ln/>
        </p:spPr>
        <p:txBody>
          <a:bodyPr wrap="none" lIns="0" tIns="0" rIns="0" bIns="0" rtlCol="0" anchor="t"/>
          <a:lstStyle/>
          <a:p>
            <a:pPr marL="0" indent="0" algn="l">
              <a:lnSpc>
                <a:spcPct val="104000"/>
              </a:lnSpc>
              <a:buNone/>
            </a:pPr>
            <a:r>
              <a:rPr lang="en-US" sz="1100" dirty="0">
                <a:solidFill>
                  <a:srgbClr val="000000"/>
                </a:solidFill>
                <a:latin typeface="Instrument Sans Medium" pitchFamily="34" charset="0"/>
                <a:ea typeface="Instrument Sans Medium" pitchFamily="34" charset="-122"/>
                <a:cs typeface="Instrument Sans Medium" pitchFamily="34" charset="-120"/>
              </a:rPr>
              <a:t>🔑</a:t>
            </a:r>
            <a:r>
              <a:rPr lang="en-US" sz="1100" dirty="0">
                <a:solidFill>
                  <a:srgbClr val="C7CDD6"/>
                </a:solidFill>
                <a:latin typeface="Instrument Sans Medium" pitchFamily="34" charset="0"/>
                <a:ea typeface="Instrument Sans Medium" pitchFamily="34" charset="-122"/>
                <a:cs typeface="Instrument Sans Medium" pitchFamily="34" charset="-120"/>
              </a:rPr>
              <a:t> 主キー</a:t>
            </a:r>
            <a:endParaRPr lang="en-US" sz="1100" dirty="0"/>
          </a:p>
        </p:txBody>
      </p:sp>
      <p:sp>
        <p:nvSpPr>
          <p:cNvPr id="20" name="Text 16"/>
          <p:cNvSpPr/>
          <p:nvPr/>
        </p:nvSpPr>
        <p:spPr>
          <a:xfrm>
            <a:off x="6809408" y="2786583"/>
            <a:ext cx="1537469" cy="324743"/>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1件を一意に識別する番号（例：user_id）</a:t>
            </a:r>
            <a:endParaRPr lang="en-US" sz="850" dirty="0"/>
          </a:p>
        </p:txBody>
      </p:sp>
      <p:sp>
        <p:nvSpPr>
          <p:cNvPr id="21" name="Shape 17"/>
          <p:cNvSpPr/>
          <p:nvPr/>
        </p:nvSpPr>
        <p:spPr>
          <a:xfrm>
            <a:off x="4714503" y="3328541"/>
            <a:ext cx="1834828" cy="845716"/>
          </a:xfrm>
          <a:prstGeom prst="roundRect">
            <a:avLst>
              <a:gd name="adj" fmla="val 8109"/>
            </a:avLst>
          </a:prstGeom>
          <a:solidFill>
            <a:srgbClr val="242429"/>
          </a:solidFill>
          <a:ln w="14288">
            <a:solidFill>
              <a:srgbClr val="5C5C61"/>
            </a:solidFill>
            <a:prstDash val="solid"/>
          </a:ln>
        </p:spPr>
        <p:txBody>
          <a:bodyPr/>
          <a:lstStyle/>
          <a:p>
            <a:endParaRPr lang="ja-JP" altLang="en-US"/>
          </a:p>
        </p:txBody>
      </p:sp>
      <p:sp>
        <p:nvSpPr>
          <p:cNvPr id="22" name="Shape 18"/>
          <p:cNvSpPr/>
          <p:nvPr/>
        </p:nvSpPr>
        <p:spPr>
          <a:xfrm>
            <a:off x="4700215" y="3328541"/>
            <a:ext cx="57150" cy="845716"/>
          </a:xfrm>
          <a:prstGeom prst="roundRect">
            <a:avLst>
              <a:gd name="adj" fmla="val 29651"/>
            </a:avLst>
          </a:prstGeom>
          <a:solidFill>
            <a:srgbClr val="FDC4C4"/>
          </a:solidFill>
          <a:ln/>
        </p:spPr>
        <p:txBody>
          <a:bodyPr/>
          <a:lstStyle/>
          <a:p>
            <a:endParaRPr lang="ja-JP" altLang="en-US"/>
          </a:p>
        </p:txBody>
      </p:sp>
      <p:sp>
        <p:nvSpPr>
          <p:cNvPr id="23" name="Text 19"/>
          <p:cNvSpPr/>
          <p:nvPr/>
        </p:nvSpPr>
        <p:spPr>
          <a:xfrm>
            <a:off x="4884613" y="3455789"/>
            <a:ext cx="1869281" cy="176510"/>
          </a:xfrm>
          <a:prstGeom prst="rect">
            <a:avLst/>
          </a:prstGeom>
          <a:noFill/>
          <a:ln/>
        </p:spPr>
        <p:txBody>
          <a:bodyPr wrap="none" lIns="0" tIns="0" rIns="0" bIns="0" rtlCol="0" anchor="t"/>
          <a:lstStyle/>
          <a:p>
            <a:pPr marL="0" indent="0" algn="l">
              <a:lnSpc>
                <a:spcPct val="104000"/>
              </a:lnSpc>
              <a:buNone/>
            </a:pPr>
            <a:r>
              <a:rPr lang="en-US" sz="1100" dirty="0">
                <a:solidFill>
                  <a:srgbClr val="000000"/>
                </a:solidFill>
                <a:latin typeface="Instrument Sans Medium" pitchFamily="34" charset="0"/>
                <a:ea typeface="Instrument Sans Medium" pitchFamily="34" charset="-122"/>
                <a:cs typeface="Instrument Sans Medium" pitchFamily="34" charset="-120"/>
              </a:rPr>
              <a:t>🔗</a:t>
            </a:r>
            <a:r>
              <a:rPr lang="en-US" sz="1100" dirty="0">
                <a:solidFill>
                  <a:srgbClr val="C7CDD6"/>
                </a:solidFill>
                <a:latin typeface="Instrument Sans Medium" pitchFamily="34" charset="0"/>
                <a:ea typeface="Instrument Sans Medium" pitchFamily="34" charset="-122"/>
                <a:cs typeface="Instrument Sans Medium" pitchFamily="34" charset="-120"/>
              </a:rPr>
              <a:t> 外部キー</a:t>
            </a:r>
            <a:endParaRPr lang="en-US" sz="1100" dirty="0"/>
          </a:p>
        </p:txBody>
      </p:sp>
      <p:sp>
        <p:nvSpPr>
          <p:cNvPr id="24" name="Text 20"/>
          <p:cNvSpPr/>
          <p:nvPr/>
        </p:nvSpPr>
        <p:spPr>
          <a:xfrm>
            <a:off x="4884613" y="3722266"/>
            <a:ext cx="1537469" cy="324743"/>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他テーブルとつながる番号。データの関係をつなぐ</a:t>
            </a:r>
            <a:endParaRPr lang="en-US" sz="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827336" y="364480"/>
            <a:ext cx="592708" cy="187672"/>
          </a:xfrm>
          <a:prstGeom prst="roundRect">
            <a:avLst>
              <a:gd name="adj" fmla="val 6940"/>
            </a:avLst>
          </a:prstGeom>
          <a:solidFill>
            <a:srgbClr val="4A0303"/>
          </a:solidFill>
          <a:ln/>
        </p:spPr>
        <p:txBody>
          <a:bodyPr/>
          <a:lstStyle/>
          <a:p>
            <a:endParaRPr lang="ja-JP" altLang="en-US"/>
          </a:p>
        </p:txBody>
      </p:sp>
      <p:sp>
        <p:nvSpPr>
          <p:cNvPr id="3" name="Text 1"/>
          <p:cNvSpPr/>
          <p:nvPr/>
        </p:nvSpPr>
        <p:spPr>
          <a:xfrm>
            <a:off x="892448" y="396999"/>
            <a:ext cx="919683" cy="122634"/>
          </a:xfrm>
          <a:prstGeom prst="rect">
            <a:avLst/>
          </a:prstGeom>
          <a:noFill/>
          <a:ln/>
        </p:spPr>
        <p:txBody>
          <a:bodyPr wrap="none" lIns="0" tIns="0" rIns="0" bIns="0" rtlCol="0" anchor="t"/>
          <a:lstStyle/>
          <a:p>
            <a:pPr marL="0" indent="0" algn="l">
              <a:lnSpc>
                <a:spcPct val="118000"/>
              </a:lnSpc>
              <a:buNone/>
            </a:pPr>
            <a:r>
              <a:rPr lang="en-US" sz="650" dirty="0">
                <a:solidFill>
                  <a:srgbClr val="C7CDD6"/>
                </a:solidFill>
                <a:latin typeface="Inter" pitchFamily="34" charset="0"/>
                <a:ea typeface="Inter" pitchFamily="34" charset="-122"/>
                <a:cs typeface="Inter" pitchFamily="34" charset="-120"/>
              </a:rPr>
              <a:t>テーブル①</a:t>
            </a:r>
            <a:endParaRPr lang="en-US" sz="650" dirty="0"/>
          </a:p>
        </p:txBody>
      </p:sp>
      <p:sp>
        <p:nvSpPr>
          <p:cNvPr id="4" name="Text 2"/>
          <p:cNvSpPr/>
          <p:nvPr/>
        </p:nvSpPr>
        <p:spPr>
          <a:xfrm>
            <a:off x="827336" y="585341"/>
            <a:ext cx="3859485" cy="339179"/>
          </a:xfrm>
          <a:prstGeom prst="rect">
            <a:avLst/>
          </a:prstGeom>
          <a:noFill/>
          <a:ln/>
        </p:spPr>
        <p:txBody>
          <a:bodyPr wrap="none" lIns="0" tIns="0" rIns="0" bIns="0" rtlCol="0" anchor="t"/>
          <a:lstStyle/>
          <a:p>
            <a:pPr marL="0" indent="0" algn="l">
              <a:lnSpc>
                <a:spcPct val="104000"/>
              </a:lnSpc>
              <a:buNone/>
            </a:pPr>
            <a:r>
              <a:rPr lang="en-US" sz="2100" dirty="0">
                <a:solidFill>
                  <a:srgbClr val="EFD5FA"/>
                </a:solidFill>
                <a:latin typeface="Instrument Sans Medium" pitchFamily="34" charset="0"/>
                <a:ea typeface="Instrument Sans Medium" pitchFamily="34" charset="-122"/>
                <a:cs typeface="Instrument Sans Medium" pitchFamily="34" charset="-120"/>
              </a:rPr>
              <a:t>Users（ユーザー）テーブル</a:t>
            </a:r>
            <a:endParaRPr lang="en-US" sz="2100" dirty="0"/>
          </a:p>
        </p:txBody>
      </p:sp>
      <p:pic>
        <p:nvPicPr>
          <p:cNvPr id="5" name="Image 0" descr="preencoded.png"/>
          <p:cNvPicPr>
            <a:picLocks noChangeAspect="1"/>
          </p:cNvPicPr>
          <p:nvPr/>
        </p:nvPicPr>
        <p:blipFill>
          <a:blip r:embed="rId3"/>
          <a:stretch>
            <a:fillRect/>
          </a:stretch>
        </p:blipFill>
        <p:spPr>
          <a:xfrm>
            <a:off x="827336" y="1561058"/>
            <a:ext cx="4775299" cy="2705993"/>
          </a:xfrm>
          <a:prstGeom prst="rect">
            <a:avLst/>
          </a:prstGeom>
        </p:spPr>
      </p:pic>
      <p:sp>
        <p:nvSpPr>
          <p:cNvPr id="6" name="Text 3"/>
          <p:cNvSpPr/>
          <p:nvPr/>
        </p:nvSpPr>
        <p:spPr>
          <a:xfrm>
            <a:off x="5872163" y="1132210"/>
            <a:ext cx="1813917" cy="169515"/>
          </a:xfrm>
          <a:prstGeom prst="rect">
            <a:avLst/>
          </a:prstGeom>
          <a:noFill/>
          <a:ln/>
        </p:spPr>
        <p:txBody>
          <a:bodyPr wrap="none" lIns="0" tIns="0" rIns="0" bIns="0" rtlCol="0" anchor="t"/>
          <a:lstStyle/>
          <a:p>
            <a:pPr marL="0" indent="0" algn="l">
              <a:lnSpc>
                <a:spcPct val="104000"/>
              </a:lnSpc>
              <a:buNone/>
            </a:pPr>
            <a:r>
              <a:rPr lang="en-US" sz="1050" dirty="0">
                <a:solidFill>
                  <a:srgbClr val="EFD5FA"/>
                </a:solidFill>
                <a:latin typeface="Instrument Sans Medium" pitchFamily="34" charset="0"/>
                <a:ea typeface="Instrument Sans Medium" pitchFamily="34" charset="-122"/>
                <a:cs typeface="Instrument Sans Medium" pitchFamily="34" charset="-120"/>
              </a:rPr>
              <a:t>保存する目的</a:t>
            </a:r>
            <a:endParaRPr lang="en-US" sz="1050" dirty="0"/>
          </a:p>
        </p:txBody>
      </p:sp>
      <p:sp>
        <p:nvSpPr>
          <p:cNvPr id="7" name="Text 4"/>
          <p:cNvSpPr/>
          <p:nvPr/>
        </p:nvSpPr>
        <p:spPr>
          <a:xfrm>
            <a:off x="5872163" y="1384771"/>
            <a:ext cx="2449116" cy="306586"/>
          </a:xfrm>
          <a:prstGeom prst="rect">
            <a:avLst/>
          </a:prstGeom>
          <a:noFill/>
          <a:ln/>
        </p:spPr>
        <p:txBody>
          <a:bodyPr wrap="square" lIns="0" tIns="0" rIns="0" bIns="0" rtlCol="0" anchor="t">
            <a:normAutofit/>
          </a:bodyPr>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アプリを利用するユーザーの基本情報を管理します。</a:t>
            </a:r>
            <a:endParaRPr lang="en-US" sz="850" dirty="0"/>
          </a:p>
        </p:txBody>
      </p:sp>
      <p:sp>
        <p:nvSpPr>
          <p:cNvPr id="8" name="Text 5"/>
          <p:cNvSpPr/>
          <p:nvPr/>
        </p:nvSpPr>
        <p:spPr>
          <a:xfrm>
            <a:off x="5872163" y="1774403"/>
            <a:ext cx="1813917" cy="169515"/>
          </a:xfrm>
          <a:prstGeom prst="rect">
            <a:avLst/>
          </a:prstGeom>
          <a:noFill/>
          <a:ln/>
        </p:spPr>
        <p:txBody>
          <a:bodyPr wrap="none" lIns="0" tIns="0" rIns="0" bIns="0" rtlCol="0" anchor="t"/>
          <a:lstStyle/>
          <a:p>
            <a:pPr marL="0" indent="0" algn="l">
              <a:lnSpc>
                <a:spcPct val="104000"/>
              </a:lnSpc>
              <a:buNone/>
            </a:pPr>
            <a:r>
              <a:rPr lang="en-US" sz="1050" dirty="0">
                <a:solidFill>
                  <a:srgbClr val="EFD5FA"/>
                </a:solidFill>
                <a:latin typeface="Instrument Sans Medium" pitchFamily="34" charset="0"/>
                <a:ea typeface="Instrument Sans Medium" pitchFamily="34" charset="-122"/>
                <a:cs typeface="Instrument Sans Medium" pitchFamily="34" charset="-120"/>
              </a:rPr>
              <a:t>フィールド一覧</a:t>
            </a:r>
            <a:endParaRPr lang="en-US" sz="1050" dirty="0"/>
          </a:p>
        </p:txBody>
      </p:sp>
      <p:sp>
        <p:nvSpPr>
          <p:cNvPr id="9" name="Shape 6"/>
          <p:cNvSpPr/>
          <p:nvPr/>
        </p:nvSpPr>
        <p:spPr>
          <a:xfrm>
            <a:off x="5872163" y="2037383"/>
            <a:ext cx="2449116" cy="1341239"/>
          </a:xfrm>
          <a:prstGeom prst="roundRect">
            <a:avLst>
              <a:gd name="adj" fmla="val 1214"/>
            </a:avLst>
          </a:prstGeom>
          <a:noFill/>
          <a:ln w="4763">
            <a:solidFill>
              <a:srgbClr val="FFFFFF">
                <a:alpha val="24000"/>
              </a:srgbClr>
            </a:solidFill>
            <a:prstDash val="solid"/>
          </a:ln>
        </p:spPr>
        <p:txBody>
          <a:bodyPr/>
          <a:lstStyle/>
          <a:p>
            <a:endParaRPr lang="ja-JP" altLang="en-US"/>
          </a:p>
        </p:txBody>
      </p:sp>
      <p:sp>
        <p:nvSpPr>
          <p:cNvPr id="10" name="Text 7"/>
          <p:cNvSpPr/>
          <p:nvPr/>
        </p:nvSpPr>
        <p:spPr>
          <a:xfrm>
            <a:off x="5985495" y="2096765"/>
            <a:ext cx="1213619" cy="153293"/>
          </a:xfrm>
          <a:prstGeom prst="rect">
            <a:avLst/>
          </a:prstGeom>
          <a:noFill/>
          <a:ln/>
        </p:spPr>
        <p:txBody>
          <a:bodyPr wrap="none" lIns="0" tIns="0" rIns="0" bIns="0" rtlCol="0" anchor="t"/>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user_id</a:t>
            </a:r>
            <a:endParaRPr lang="en-US" sz="850" dirty="0"/>
          </a:p>
        </p:txBody>
      </p:sp>
      <p:sp>
        <p:nvSpPr>
          <p:cNvPr id="11" name="Text 8"/>
          <p:cNvSpPr/>
          <p:nvPr/>
        </p:nvSpPr>
        <p:spPr>
          <a:xfrm>
            <a:off x="6963668" y="2096765"/>
            <a:ext cx="1701552"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主キー</a:t>
            </a:r>
            <a:endParaRPr lang="en-US" sz="850" dirty="0"/>
          </a:p>
        </p:txBody>
      </p:sp>
      <p:sp>
        <p:nvSpPr>
          <p:cNvPr id="12" name="Text 9"/>
          <p:cNvSpPr/>
          <p:nvPr/>
        </p:nvSpPr>
        <p:spPr>
          <a:xfrm>
            <a:off x="5985495" y="2364060"/>
            <a:ext cx="1213619"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名前</a:t>
            </a:r>
            <a:endParaRPr lang="en-US" sz="850" dirty="0"/>
          </a:p>
        </p:txBody>
      </p:sp>
      <p:sp>
        <p:nvSpPr>
          <p:cNvPr id="13" name="Text 10"/>
          <p:cNvSpPr/>
          <p:nvPr/>
        </p:nvSpPr>
        <p:spPr>
          <a:xfrm>
            <a:off x="6963668" y="2364060"/>
            <a:ext cx="1701552"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ユーザー名</a:t>
            </a:r>
            <a:endParaRPr lang="en-US" sz="850" dirty="0"/>
          </a:p>
        </p:txBody>
      </p:sp>
      <p:sp>
        <p:nvSpPr>
          <p:cNvPr id="14" name="Text 11"/>
          <p:cNvSpPr/>
          <p:nvPr/>
        </p:nvSpPr>
        <p:spPr>
          <a:xfrm>
            <a:off x="5985495" y="2631356"/>
            <a:ext cx="1213619"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年齢</a:t>
            </a:r>
            <a:endParaRPr lang="en-US" sz="850" dirty="0"/>
          </a:p>
        </p:txBody>
      </p:sp>
      <p:sp>
        <p:nvSpPr>
          <p:cNvPr id="15" name="Text 12"/>
          <p:cNvSpPr/>
          <p:nvPr/>
        </p:nvSpPr>
        <p:spPr>
          <a:xfrm>
            <a:off x="6963668" y="2631356"/>
            <a:ext cx="1701552"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年齢</a:t>
            </a:r>
            <a:endParaRPr lang="en-US" sz="850" dirty="0"/>
          </a:p>
        </p:txBody>
      </p:sp>
      <p:sp>
        <p:nvSpPr>
          <p:cNvPr id="16" name="Text 13"/>
          <p:cNvSpPr/>
          <p:nvPr/>
        </p:nvSpPr>
        <p:spPr>
          <a:xfrm>
            <a:off x="5985495" y="2898651"/>
            <a:ext cx="1213619"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性別</a:t>
            </a:r>
            <a:endParaRPr lang="en-US" sz="850" dirty="0"/>
          </a:p>
        </p:txBody>
      </p:sp>
      <p:sp>
        <p:nvSpPr>
          <p:cNvPr id="17" name="Text 14"/>
          <p:cNvSpPr/>
          <p:nvPr/>
        </p:nvSpPr>
        <p:spPr>
          <a:xfrm>
            <a:off x="6963668" y="2898651"/>
            <a:ext cx="1701552"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性別</a:t>
            </a:r>
            <a:endParaRPr lang="en-US" sz="850" dirty="0"/>
          </a:p>
        </p:txBody>
      </p:sp>
      <p:sp>
        <p:nvSpPr>
          <p:cNvPr id="18" name="Text 15"/>
          <p:cNvSpPr/>
          <p:nvPr/>
        </p:nvSpPr>
        <p:spPr>
          <a:xfrm>
            <a:off x="5985495" y="3165946"/>
            <a:ext cx="1213619"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プラン</a:t>
            </a:r>
            <a:endParaRPr lang="en-US" sz="850" dirty="0"/>
          </a:p>
        </p:txBody>
      </p:sp>
      <p:sp>
        <p:nvSpPr>
          <p:cNvPr id="19" name="Text 16"/>
          <p:cNvSpPr/>
          <p:nvPr/>
        </p:nvSpPr>
        <p:spPr>
          <a:xfrm>
            <a:off x="6963668" y="3165946"/>
            <a:ext cx="1701552"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無料 / 有料</a:t>
            </a:r>
            <a:endParaRPr lang="en-US" sz="850" dirty="0"/>
          </a:p>
        </p:txBody>
      </p:sp>
      <p:sp>
        <p:nvSpPr>
          <p:cNvPr id="20" name="Text 17"/>
          <p:cNvSpPr/>
          <p:nvPr/>
        </p:nvSpPr>
        <p:spPr>
          <a:xfrm>
            <a:off x="5872163" y="3472086"/>
            <a:ext cx="1813917" cy="169515"/>
          </a:xfrm>
          <a:prstGeom prst="rect">
            <a:avLst/>
          </a:prstGeom>
          <a:noFill/>
          <a:ln/>
        </p:spPr>
        <p:txBody>
          <a:bodyPr wrap="none" lIns="0" tIns="0" rIns="0" bIns="0" rtlCol="0" anchor="t"/>
          <a:lstStyle/>
          <a:p>
            <a:pPr marL="0" indent="0" algn="l">
              <a:lnSpc>
                <a:spcPct val="104000"/>
              </a:lnSpc>
              <a:buNone/>
            </a:pPr>
            <a:r>
              <a:rPr lang="en-US" sz="1050" dirty="0">
                <a:solidFill>
                  <a:srgbClr val="EFD5FA"/>
                </a:solidFill>
                <a:latin typeface="Instrument Sans Medium" pitchFamily="34" charset="0"/>
                <a:ea typeface="Instrument Sans Medium" pitchFamily="34" charset="-122"/>
                <a:cs typeface="Instrument Sans Medium" pitchFamily="34" charset="-120"/>
              </a:rPr>
              <a:t>レコード例</a:t>
            </a:r>
            <a:endParaRPr lang="en-US" sz="1050" dirty="0"/>
          </a:p>
        </p:txBody>
      </p:sp>
      <p:sp>
        <p:nvSpPr>
          <p:cNvPr id="21" name="Shape 18"/>
          <p:cNvSpPr/>
          <p:nvPr/>
        </p:nvSpPr>
        <p:spPr>
          <a:xfrm>
            <a:off x="5872163" y="3735065"/>
            <a:ext cx="2449116" cy="950416"/>
          </a:xfrm>
          <a:prstGeom prst="roundRect">
            <a:avLst>
              <a:gd name="adj" fmla="val 1713"/>
            </a:avLst>
          </a:prstGeom>
          <a:noFill/>
          <a:ln w="4763">
            <a:solidFill>
              <a:srgbClr val="FFFFFF">
                <a:alpha val="24000"/>
              </a:srgbClr>
            </a:solidFill>
            <a:prstDash val="solid"/>
          </a:ln>
        </p:spPr>
        <p:txBody>
          <a:bodyPr/>
          <a:lstStyle/>
          <a:p>
            <a:endParaRPr lang="ja-JP" altLang="en-US"/>
          </a:p>
        </p:txBody>
      </p:sp>
      <p:sp>
        <p:nvSpPr>
          <p:cNvPr id="22" name="Shape 19"/>
          <p:cNvSpPr/>
          <p:nvPr/>
        </p:nvSpPr>
        <p:spPr>
          <a:xfrm>
            <a:off x="5876925" y="3739828"/>
            <a:ext cx="2439591" cy="415826"/>
          </a:xfrm>
          <a:prstGeom prst="rect">
            <a:avLst/>
          </a:prstGeom>
          <a:solidFill>
            <a:srgbClr val="FFFFFF">
              <a:alpha val="4000"/>
            </a:srgbClr>
          </a:solidFill>
          <a:ln/>
        </p:spPr>
        <p:txBody>
          <a:bodyPr/>
          <a:lstStyle/>
          <a:p>
            <a:endParaRPr lang="ja-JP" altLang="en-US"/>
          </a:p>
        </p:txBody>
      </p:sp>
      <p:sp>
        <p:nvSpPr>
          <p:cNvPr id="23" name="Text 20"/>
          <p:cNvSpPr/>
          <p:nvPr/>
        </p:nvSpPr>
        <p:spPr>
          <a:xfrm>
            <a:off x="5985644" y="3794447"/>
            <a:ext cx="268486" cy="306586"/>
          </a:xfrm>
          <a:prstGeom prst="rect">
            <a:avLst/>
          </a:prstGeom>
          <a:noFill/>
          <a:ln/>
        </p:spPr>
        <p:txBody>
          <a:bodyPr wrap="square" lIns="0" tIns="0" rIns="0" bIns="0" rtlCol="0" anchor="t">
            <a:normAutofit/>
          </a:bodyPr>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user_id</a:t>
            </a:r>
            <a:endParaRPr lang="en-US" sz="850" dirty="0"/>
          </a:p>
        </p:txBody>
      </p:sp>
      <p:sp>
        <p:nvSpPr>
          <p:cNvPr id="24" name="Text 21"/>
          <p:cNvSpPr/>
          <p:nvPr/>
        </p:nvSpPr>
        <p:spPr>
          <a:xfrm>
            <a:off x="6475884" y="3794447"/>
            <a:ext cx="723305" cy="153293"/>
          </a:xfrm>
          <a:prstGeom prst="rect">
            <a:avLst/>
          </a:prstGeom>
          <a:noFill/>
          <a:ln/>
        </p:spPr>
        <p:txBody>
          <a:bodyPr wrap="none" lIns="0" tIns="0" rIns="0" bIns="0" rtlCol="0" anchor="t"/>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名前</a:t>
            </a:r>
            <a:endParaRPr lang="en-US" sz="850" dirty="0"/>
          </a:p>
        </p:txBody>
      </p:sp>
      <p:sp>
        <p:nvSpPr>
          <p:cNvPr id="25" name="Text 22"/>
          <p:cNvSpPr/>
          <p:nvPr/>
        </p:nvSpPr>
        <p:spPr>
          <a:xfrm>
            <a:off x="6963742" y="3794447"/>
            <a:ext cx="144140" cy="306586"/>
          </a:xfrm>
          <a:prstGeom prst="rect">
            <a:avLst/>
          </a:prstGeom>
          <a:noFill/>
          <a:ln/>
        </p:spPr>
        <p:txBody>
          <a:bodyPr wrap="square" lIns="0" tIns="0" rIns="0" bIns="0" rtlCol="0" anchor="t">
            <a:normAutofit/>
          </a:bodyPr>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年齢</a:t>
            </a:r>
            <a:endParaRPr lang="en-US" sz="850" dirty="0"/>
          </a:p>
        </p:txBody>
      </p:sp>
      <p:sp>
        <p:nvSpPr>
          <p:cNvPr id="26" name="Text 23"/>
          <p:cNvSpPr/>
          <p:nvPr/>
        </p:nvSpPr>
        <p:spPr>
          <a:xfrm>
            <a:off x="7329636" y="3794447"/>
            <a:ext cx="144140" cy="306586"/>
          </a:xfrm>
          <a:prstGeom prst="rect">
            <a:avLst/>
          </a:prstGeom>
          <a:noFill/>
          <a:ln/>
        </p:spPr>
        <p:txBody>
          <a:bodyPr wrap="square" lIns="0" tIns="0" rIns="0" bIns="0" rtlCol="0" anchor="t">
            <a:normAutofit/>
          </a:bodyPr>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性別</a:t>
            </a:r>
            <a:endParaRPr lang="en-US" sz="850" dirty="0"/>
          </a:p>
        </p:txBody>
      </p:sp>
      <p:sp>
        <p:nvSpPr>
          <p:cNvPr id="27" name="Text 24"/>
          <p:cNvSpPr/>
          <p:nvPr/>
        </p:nvSpPr>
        <p:spPr>
          <a:xfrm>
            <a:off x="7695530" y="3794447"/>
            <a:ext cx="969690" cy="153293"/>
          </a:xfrm>
          <a:prstGeom prst="rect">
            <a:avLst/>
          </a:prstGeom>
          <a:noFill/>
          <a:ln/>
        </p:spPr>
        <p:txBody>
          <a:bodyPr wrap="none" lIns="0" tIns="0" rIns="0" bIns="0" rtlCol="0" anchor="t"/>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プラン</a:t>
            </a:r>
            <a:endParaRPr lang="en-US" sz="850" dirty="0"/>
          </a:p>
        </p:txBody>
      </p:sp>
      <p:sp>
        <p:nvSpPr>
          <p:cNvPr id="28" name="Shape 25"/>
          <p:cNvSpPr/>
          <p:nvPr/>
        </p:nvSpPr>
        <p:spPr>
          <a:xfrm>
            <a:off x="5876925" y="4155653"/>
            <a:ext cx="2439591" cy="262533"/>
          </a:xfrm>
          <a:prstGeom prst="rect">
            <a:avLst/>
          </a:prstGeom>
          <a:solidFill>
            <a:srgbClr val="000000">
              <a:alpha val="4000"/>
            </a:srgbClr>
          </a:solidFill>
          <a:ln/>
        </p:spPr>
        <p:txBody>
          <a:bodyPr/>
          <a:lstStyle/>
          <a:p>
            <a:endParaRPr lang="ja-JP" altLang="en-US"/>
          </a:p>
        </p:txBody>
      </p:sp>
      <p:sp>
        <p:nvSpPr>
          <p:cNvPr id="29" name="Text 26"/>
          <p:cNvSpPr/>
          <p:nvPr/>
        </p:nvSpPr>
        <p:spPr>
          <a:xfrm>
            <a:off x="5985644" y="4210273"/>
            <a:ext cx="725686"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1001</a:t>
            </a:r>
            <a:endParaRPr lang="en-US" sz="850" dirty="0"/>
          </a:p>
        </p:txBody>
      </p:sp>
      <p:sp>
        <p:nvSpPr>
          <p:cNvPr id="30" name="Text 27"/>
          <p:cNvSpPr/>
          <p:nvPr/>
        </p:nvSpPr>
        <p:spPr>
          <a:xfrm>
            <a:off x="6475884" y="4210273"/>
            <a:ext cx="723305"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奥田</a:t>
            </a:r>
            <a:endParaRPr lang="en-US" sz="850" dirty="0"/>
          </a:p>
        </p:txBody>
      </p:sp>
      <p:sp>
        <p:nvSpPr>
          <p:cNvPr id="31" name="Text 28"/>
          <p:cNvSpPr/>
          <p:nvPr/>
        </p:nvSpPr>
        <p:spPr>
          <a:xfrm>
            <a:off x="6963742" y="4210273"/>
            <a:ext cx="601340"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20</a:t>
            </a:r>
            <a:endParaRPr lang="en-US" sz="850" dirty="0"/>
          </a:p>
        </p:txBody>
      </p:sp>
      <p:sp>
        <p:nvSpPr>
          <p:cNvPr id="32" name="Text 29"/>
          <p:cNvSpPr/>
          <p:nvPr/>
        </p:nvSpPr>
        <p:spPr>
          <a:xfrm>
            <a:off x="7329636" y="4210273"/>
            <a:ext cx="601340"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男</a:t>
            </a:r>
            <a:endParaRPr lang="en-US" sz="850" dirty="0"/>
          </a:p>
        </p:txBody>
      </p:sp>
      <p:sp>
        <p:nvSpPr>
          <p:cNvPr id="33" name="Text 30"/>
          <p:cNvSpPr/>
          <p:nvPr/>
        </p:nvSpPr>
        <p:spPr>
          <a:xfrm>
            <a:off x="7695530" y="4210273"/>
            <a:ext cx="969690"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無料</a:t>
            </a:r>
            <a:endParaRPr lang="en-US" sz="850" dirty="0"/>
          </a:p>
        </p:txBody>
      </p:sp>
      <p:sp>
        <p:nvSpPr>
          <p:cNvPr id="34" name="Shape 31"/>
          <p:cNvSpPr/>
          <p:nvPr/>
        </p:nvSpPr>
        <p:spPr>
          <a:xfrm>
            <a:off x="5876925" y="4418186"/>
            <a:ext cx="2439591" cy="262533"/>
          </a:xfrm>
          <a:prstGeom prst="rect">
            <a:avLst/>
          </a:prstGeom>
          <a:solidFill>
            <a:srgbClr val="FFFFFF">
              <a:alpha val="4000"/>
            </a:srgbClr>
          </a:solidFill>
          <a:ln/>
        </p:spPr>
        <p:txBody>
          <a:bodyPr/>
          <a:lstStyle/>
          <a:p>
            <a:endParaRPr lang="ja-JP" altLang="en-US"/>
          </a:p>
        </p:txBody>
      </p:sp>
      <p:sp>
        <p:nvSpPr>
          <p:cNvPr id="35" name="Text 32"/>
          <p:cNvSpPr/>
          <p:nvPr/>
        </p:nvSpPr>
        <p:spPr>
          <a:xfrm>
            <a:off x="5985644" y="4472806"/>
            <a:ext cx="725686"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1002</a:t>
            </a:r>
            <a:endParaRPr lang="en-US" sz="850" dirty="0"/>
          </a:p>
        </p:txBody>
      </p:sp>
      <p:sp>
        <p:nvSpPr>
          <p:cNvPr id="36" name="Text 33"/>
          <p:cNvSpPr/>
          <p:nvPr/>
        </p:nvSpPr>
        <p:spPr>
          <a:xfrm>
            <a:off x="6475884" y="4472806"/>
            <a:ext cx="723305"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佐藤</a:t>
            </a:r>
            <a:endParaRPr lang="en-US" sz="850" dirty="0"/>
          </a:p>
        </p:txBody>
      </p:sp>
      <p:sp>
        <p:nvSpPr>
          <p:cNvPr id="37" name="Text 34"/>
          <p:cNvSpPr/>
          <p:nvPr/>
        </p:nvSpPr>
        <p:spPr>
          <a:xfrm>
            <a:off x="6963742" y="4472806"/>
            <a:ext cx="601340"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25</a:t>
            </a:r>
            <a:endParaRPr lang="en-US" sz="850" dirty="0"/>
          </a:p>
        </p:txBody>
      </p:sp>
      <p:sp>
        <p:nvSpPr>
          <p:cNvPr id="38" name="Text 35"/>
          <p:cNvSpPr/>
          <p:nvPr/>
        </p:nvSpPr>
        <p:spPr>
          <a:xfrm>
            <a:off x="7329636" y="4472806"/>
            <a:ext cx="601340"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女</a:t>
            </a:r>
            <a:endParaRPr lang="en-US" sz="850" dirty="0"/>
          </a:p>
        </p:txBody>
      </p:sp>
      <p:sp>
        <p:nvSpPr>
          <p:cNvPr id="39" name="Text 36"/>
          <p:cNvSpPr/>
          <p:nvPr/>
        </p:nvSpPr>
        <p:spPr>
          <a:xfrm>
            <a:off x="7695530" y="4472806"/>
            <a:ext cx="969690"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有料</a:t>
            </a:r>
            <a:endParaRPr lang="en-US" sz="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980182" y="328910"/>
            <a:ext cx="568300" cy="177850"/>
          </a:xfrm>
          <a:prstGeom prst="roundRect">
            <a:avLst>
              <a:gd name="adj" fmla="val 7025"/>
            </a:avLst>
          </a:prstGeom>
          <a:solidFill>
            <a:srgbClr val="4A0303"/>
          </a:solidFill>
          <a:ln/>
        </p:spPr>
        <p:txBody>
          <a:bodyPr/>
          <a:lstStyle/>
          <a:p>
            <a:endParaRPr lang="ja-JP" altLang="en-US"/>
          </a:p>
        </p:txBody>
      </p:sp>
      <p:sp>
        <p:nvSpPr>
          <p:cNvPr id="3" name="Text 1"/>
          <p:cNvSpPr/>
          <p:nvPr/>
        </p:nvSpPr>
        <p:spPr>
          <a:xfrm>
            <a:off x="1042615" y="360090"/>
            <a:ext cx="900633" cy="115491"/>
          </a:xfrm>
          <a:prstGeom prst="rect">
            <a:avLst/>
          </a:prstGeom>
          <a:noFill/>
          <a:ln/>
        </p:spPr>
        <p:txBody>
          <a:bodyPr wrap="none" lIns="0" tIns="0" rIns="0" bIns="0" rtlCol="0" anchor="t"/>
          <a:lstStyle/>
          <a:p>
            <a:pPr marL="0" indent="0" algn="l">
              <a:lnSpc>
                <a:spcPct val="116000"/>
              </a:lnSpc>
              <a:buNone/>
            </a:pPr>
            <a:r>
              <a:rPr lang="en-US" sz="650" dirty="0">
                <a:solidFill>
                  <a:srgbClr val="C7CDD6"/>
                </a:solidFill>
                <a:latin typeface="Inter" pitchFamily="34" charset="0"/>
                <a:ea typeface="Inter" pitchFamily="34" charset="-122"/>
                <a:cs typeface="Inter" pitchFamily="34" charset="-120"/>
              </a:rPr>
              <a:t>テーブル②</a:t>
            </a:r>
            <a:endParaRPr lang="en-US" sz="650" dirty="0"/>
          </a:p>
        </p:txBody>
      </p:sp>
      <p:sp>
        <p:nvSpPr>
          <p:cNvPr id="4" name="Shape 2"/>
          <p:cNvSpPr/>
          <p:nvPr/>
        </p:nvSpPr>
        <p:spPr>
          <a:xfrm>
            <a:off x="1600498" y="328910"/>
            <a:ext cx="568300" cy="177850"/>
          </a:xfrm>
          <a:prstGeom prst="roundRect">
            <a:avLst>
              <a:gd name="adj" fmla="val 7025"/>
            </a:avLst>
          </a:prstGeom>
          <a:solidFill>
            <a:srgbClr val="4A0303"/>
          </a:solidFill>
          <a:ln/>
        </p:spPr>
        <p:txBody>
          <a:bodyPr/>
          <a:lstStyle/>
          <a:p>
            <a:endParaRPr lang="ja-JP" altLang="en-US"/>
          </a:p>
        </p:txBody>
      </p:sp>
      <p:sp>
        <p:nvSpPr>
          <p:cNvPr id="5" name="Text 3"/>
          <p:cNvSpPr/>
          <p:nvPr/>
        </p:nvSpPr>
        <p:spPr>
          <a:xfrm>
            <a:off x="1662931" y="360090"/>
            <a:ext cx="900633" cy="115491"/>
          </a:xfrm>
          <a:prstGeom prst="rect">
            <a:avLst/>
          </a:prstGeom>
          <a:noFill/>
          <a:ln/>
        </p:spPr>
        <p:txBody>
          <a:bodyPr wrap="none" lIns="0" tIns="0" rIns="0" bIns="0" rtlCol="0" anchor="t"/>
          <a:lstStyle/>
          <a:p>
            <a:pPr marL="0" indent="0" algn="l">
              <a:lnSpc>
                <a:spcPct val="116000"/>
              </a:lnSpc>
              <a:buNone/>
            </a:pPr>
            <a:r>
              <a:rPr lang="en-US" sz="650" dirty="0">
                <a:solidFill>
                  <a:srgbClr val="C7CDD6"/>
                </a:solidFill>
                <a:latin typeface="Inter" pitchFamily="34" charset="0"/>
                <a:ea typeface="Inter" pitchFamily="34" charset="-122"/>
                <a:cs typeface="Inter" pitchFamily="34" charset="-120"/>
              </a:rPr>
              <a:t>テーブル③</a:t>
            </a:r>
            <a:endParaRPr lang="en-US" sz="650" dirty="0"/>
          </a:p>
        </p:txBody>
      </p:sp>
      <p:sp>
        <p:nvSpPr>
          <p:cNvPr id="6" name="Text 4"/>
          <p:cNvSpPr/>
          <p:nvPr/>
        </p:nvSpPr>
        <p:spPr>
          <a:xfrm>
            <a:off x="980182" y="537270"/>
            <a:ext cx="3363664" cy="325338"/>
          </a:xfrm>
          <a:prstGeom prst="rect">
            <a:avLst/>
          </a:prstGeom>
          <a:noFill/>
          <a:ln/>
        </p:spPr>
        <p:txBody>
          <a:bodyPr wrap="none" lIns="0" tIns="0" rIns="0" bIns="0" rtlCol="0" anchor="t"/>
          <a:lstStyle/>
          <a:p>
            <a:pPr marL="0" indent="0" algn="l">
              <a:lnSpc>
                <a:spcPct val="104000"/>
              </a:lnSpc>
              <a:buNone/>
            </a:pPr>
            <a:r>
              <a:rPr lang="en-US" sz="2000" dirty="0">
                <a:solidFill>
                  <a:srgbClr val="EFD5FA"/>
                </a:solidFill>
                <a:latin typeface="Instrument Sans Medium" pitchFamily="34" charset="0"/>
                <a:ea typeface="Instrument Sans Medium" pitchFamily="34" charset="-122"/>
                <a:cs typeface="Instrument Sans Medium" pitchFamily="34" charset="-120"/>
              </a:rPr>
              <a:t>Artists・Songs テーブル</a:t>
            </a:r>
            <a:endParaRPr lang="en-US" sz="2000" dirty="0"/>
          </a:p>
        </p:txBody>
      </p:sp>
      <p:pic>
        <p:nvPicPr>
          <p:cNvPr id="7" name="Image 0" descr="preencoded.png"/>
          <p:cNvPicPr>
            <a:picLocks noChangeAspect="1"/>
          </p:cNvPicPr>
          <p:nvPr/>
        </p:nvPicPr>
        <p:blipFill>
          <a:blip r:embed="rId3"/>
          <a:stretch>
            <a:fillRect/>
          </a:stretch>
        </p:blipFill>
        <p:spPr>
          <a:xfrm>
            <a:off x="980182" y="1598116"/>
            <a:ext cx="4580409" cy="2595563"/>
          </a:xfrm>
          <a:prstGeom prst="rect">
            <a:avLst/>
          </a:prstGeom>
        </p:spPr>
      </p:pic>
      <p:sp>
        <p:nvSpPr>
          <p:cNvPr id="8" name="Text 5"/>
          <p:cNvSpPr/>
          <p:nvPr/>
        </p:nvSpPr>
        <p:spPr>
          <a:xfrm>
            <a:off x="5819254" y="1053703"/>
            <a:ext cx="2075557" cy="167432"/>
          </a:xfrm>
          <a:prstGeom prst="rect">
            <a:avLst/>
          </a:prstGeom>
          <a:noFill/>
          <a:ln/>
        </p:spPr>
        <p:txBody>
          <a:bodyPr wrap="none" lIns="0" tIns="0" rIns="0" bIns="0" rtlCol="0" anchor="t"/>
          <a:lstStyle/>
          <a:p>
            <a:pPr marL="0" indent="0" algn="l">
              <a:lnSpc>
                <a:spcPct val="104000"/>
              </a:lnSpc>
              <a:buNone/>
            </a:pPr>
            <a:r>
              <a:rPr lang="en-US" sz="1000" dirty="0">
                <a:solidFill>
                  <a:srgbClr val="000000"/>
                </a:solidFill>
                <a:latin typeface="Instrument Sans Medium" pitchFamily="34" charset="0"/>
                <a:ea typeface="Instrument Sans Medium" pitchFamily="34" charset="-122"/>
                <a:cs typeface="Instrument Sans Medium" pitchFamily="34" charset="-120"/>
              </a:rPr>
              <a:t>🎤</a:t>
            </a:r>
            <a:r>
              <a:rPr lang="en-US" sz="1000" dirty="0">
                <a:solidFill>
                  <a:srgbClr val="EFD5FA"/>
                </a:solidFill>
                <a:latin typeface="Instrument Sans Medium" pitchFamily="34" charset="0"/>
                <a:ea typeface="Instrument Sans Medium" pitchFamily="34" charset="-122"/>
                <a:cs typeface="Instrument Sans Medium" pitchFamily="34" charset="-120"/>
              </a:rPr>
              <a:t> Artists（アーティスト）</a:t>
            </a:r>
            <a:endParaRPr lang="en-US" sz="1000" dirty="0"/>
          </a:p>
        </p:txBody>
      </p:sp>
      <p:sp>
        <p:nvSpPr>
          <p:cNvPr id="9" name="Text 6"/>
          <p:cNvSpPr/>
          <p:nvPr/>
        </p:nvSpPr>
        <p:spPr>
          <a:xfrm>
            <a:off x="5819254" y="1297558"/>
            <a:ext cx="2349178" cy="288875"/>
          </a:xfrm>
          <a:prstGeom prst="rect">
            <a:avLst/>
          </a:prstGeom>
          <a:noFill/>
          <a:ln/>
        </p:spPr>
        <p:txBody>
          <a:bodyPr wrap="square" lIns="0" tIns="0" rIns="0" bIns="0" rtlCol="0" anchor="t">
            <a:normAutofit/>
          </a:bodyPr>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アーティスト情報を管理。外部キーはありません。</a:t>
            </a:r>
            <a:endParaRPr lang="en-US" sz="800" dirty="0"/>
          </a:p>
        </p:txBody>
      </p:sp>
      <p:sp>
        <p:nvSpPr>
          <p:cNvPr id="10" name="Shape 7"/>
          <p:cNvSpPr/>
          <p:nvPr/>
        </p:nvSpPr>
        <p:spPr>
          <a:xfrm>
            <a:off x="5819254" y="1672382"/>
            <a:ext cx="2349178" cy="755972"/>
          </a:xfrm>
          <a:prstGeom prst="roundRect">
            <a:avLst>
              <a:gd name="adj" fmla="val 2066"/>
            </a:avLst>
          </a:prstGeom>
          <a:noFill/>
          <a:ln w="4763">
            <a:solidFill>
              <a:srgbClr val="FFFFFF">
                <a:alpha val="24000"/>
              </a:srgbClr>
            </a:solidFill>
            <a:prstDash val="solid"/>
          </a:ln>
        </p:spPr>
        <p:txBody>
          <a:bodyPr/>
          <a:lstStyle/>
          <a:p>
            <a:endParaRPr lang="ja-JP" altLang="en-US"/>
          </a:p>
        </p:txBody>
      </p:sp>
      <p:sp>
        <p:nvSpPr>
          <p:cNvPr id="11" name="Text 8"/>
          <p:cNvSpPr/>
          <p:nvPr/>
        </p:nvSpPr>
        <p:spPr>
          <a:xfrm>
            <a:off x="5928196" y="1727746"/>
            <a:ext cx="1182439" cy="144438"/>
          </a:xfrm>
          <a:prstGeom prst="rect">
            <a:avLst/>
          </a:prstGeom>
          <a:noFill/>
          <a:ln/>
        </p:spPr>
        <p:txBody>
          <a:bodyPr wrap="none" lIns="0" tIns="0" rIns="0" bIns="0" rtlCol="0" anchor="t"/>
          <a:lstStyle/>
          <a:p>
            <a:pPr marL="0" indent="0" algn="l">
              <a:lnSpc>
                <a:spcPct val="116000"/>
              </a:lnSpc>
              <a:buNone/>
            </a:pPr>
            <a:r>
              <a:rPr lang="en-US" sz="800" b="1" dirty="0">
                <a:solidFill>
                  <a:srgbClr val="C7CDD6"/>
                </a:solidFill>
                <a:latin typeface="Inter" pitchFamily="34" charset="0"/>
                <a:ea typeface="Inter" pitchFamily="34" charset="-122"/>
                <a:cs typeface="Inter" pitchFamily="34" charset="-120"/>
              </a:rPr>
              <a:t>artist_id</a:t>
            </a:r>
            <a:endParaRPr lang="en-US" sz="800" dirty="0"/>
          </a:p>
        </p:txBody>
      </p:sp>
      <p:sp>
        <p:nvSpPr>
          <p:cNvPr id="12" name="Text 9"/>
          <p:cNvSpPr/>
          <p:nvPr/>
        </p:nvSpPr>
        <p:spPr>
          <a:xfrm>
            <a:off x="6866409" y="1727746"/>
            <a:ext cx="1650355"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主キー</a:t>
            </a:r>
            <a:endParaRPr lang="en-US" sz="800" dirty="0"/>
          </a:p>
        </p:txBody>
      </p:sp>
      <p:sp>
        <p:nvSpPr>
          <p:cNvPr id="13" name="Text 10"/>
          <p:cNvSpPr/>
          <p:nvPr/>
        </p:nvSpPr>
        <p:spPr>
          <a:xfrm>
            <a:off x="5928196" y="1978149"/>
            <a:ext cx="1182439"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アーティスト名</a:t>
            </a:r>
            <a:endParaRPr lang="en-US" sz="800" dirty="0"/>
          </a:p>
        </p:txBody>
      </p:sp>
      <p:sp>
        <p:nvSpPr>
          <p:cNvPr id="14" name="Text 11"/>
          <p:cNvSpPr/>
          <p:nvPr/>
        </p:nvSpPr>
        <p:spPr>
          <a:xfrm>
            <a:off x="6866409" y="1978149"/>
            <a:ext cx="1650355"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名前</a:t>
            </a:r>
            <a:endParaRPr lang="en-US" sz="800" dirty="0"/>
          </a:p>
        </p:txBody>
      </p:sp>
      <p:sp>
        <p:nvSpPr>
          <p:cNvPr id="15" name="Text 12"/>
          <p:cNvSpPr/>
          <p:nvPr/>
        </p:nvSpPr>
        <p:spPr>
          <a:xfrm>
            <a:off x="5928196" y="2228552"/>
            <a:ext cx="1182439"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ジャンル</a:t>
            </a:r>
            <a:endParaRPr lang="en-US" sz="800" dirty="0"/>
          </a:p>
        </p:txBody>
      </p:sp>
      <p:sp>
        <p:nvSpPr>
          <p:cNvPr id="16" name="Text 13"/>
          <p:cNvSpPr/>
          <p:nvPr/>
        </p:nvSpPr>
        <p:spPr>
          <a:xfrm>
            <a:off x="6866409" y="2228552"/>
            <a:ext cx="1650355"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J-POP / ROCK など</a:t>
            </a:r>
            <a:endParaRPr lang="en-US" sz="800" dirty="0"/>
          </a:p>
        </p:txBody>
      </p:sp>
      <p:sp>
        <p:nvSpPr>
          <p:cNvPr id="17" name="Text 14"/>
          <p:cNvSpPr/>
          <p:nvPr/>
        </p:nvSpPr>
        <p:spPr>
          <a:xfrm>
            <a:off x="5819254" y="2514302"/>
            <a:ext cx="2806378" cy="144438"/>
          </a:xfrm>
          <a:prstGeom prst="rect">
            <a:avLst/>
          </a:prstGeom>
          <a:noFill/>
          <a:ln/>
        </p:spPr>
        <p:txBody>
          <a:bodyPr wrap="none" lIns="0" tIns="0" rIns="0" bIns="0" rtlCol="0" anchor="t"/>
          <a:lstStyle/>
          <a:p>
            <a:pPr marL="0" indent="0" algn="l">
              <a:lnSpc>
                <a:spcPct val="116000"/>
              </a:lnSpc>
              <a:buNone/>
            </a:pPr>
            <a:r>
              <a:rPr lang="en-US" sz="800" b="1" dirty="0">
                <a:solidFill>
                  <a:srgbClr val="C7CDD6"/>
                </a:solidFill>
                <a:latin typeface="Inter" pitchFamily="34" charset="0"/>
                <a:ea typeface="Inter" pitchFamily="34" charset="-122"/>
                <a:cs typeface="Inter" pitchFamily="34" charset="-120"/>
              </a:rPr>
              <a:t>例：</a:t>
            </a:r>
            <a:r>
              <a:rPr lang="en-US" sz="800" dirty="0">
                <a:solidFill>
                  <a:srgbClr val="C7CDD6"/>
                </a:solidFill>
                <a:latin typeface="Inter" pitchFamily="34" charset="0"/>
                <a:ea typeface="Inter" pitchFamily="34" charset="-122"/>
                <a:cs typeface="Inter" pitchFamily="34" charset="-120"/>
              </a:rPr>
              <a:t>201 | YOASOBI | J-POP</a:t>
            </a:r>
            <a:endParaRPr lang="en-US" sz="800" dirty="0"/>
          </a:p>
        </p:txBody>
      </p:sp>
      <p:sp>
        <p:nvSpPr>
          <p:cNvPr id="18" name="Shape 15"/>
          <p:cNvSpPr/>
          <p:nvPr/>
        </p:nvSpPr>
        <p:spPr>
          <a:xfrm>
            <a:off x="5819254" y="2770659"/>
            <a:ext cx="2349178" cy="7739"/>
          </a:xfrm>
          <a:prstGeom prst="rect">
            <a:avLst/>
          </a:prstGeom>
          <a:solidFill>
            <a:srgbClr val="C7CDD6">
              <a:alpha val="50000"/>
            </a:srgbClr>
          </a:solidFill>
          <a:ln/>
        </p:spPr>
        <p:txBody>
          <a:bodyPr/>
          <a:lstStyle/>
          <a:p>
            <a:endParaRPr lang="ja-JP" altLang="en-US"/>
          </a:p>
        </p:txBody>
      </p:sp>
      <p:sp>
        <p:nvSpPr>
          <p:cNvPr id="19" name="Text 16"/>
          <p:cNvSpPr/>
          <p:nvPr/>
        </p:nvSpPr>
        <p:spPr>
          <a:xfrm>
            <a:off x="5819254" y="2890317"/>
            <a:ext cx="1758553" cy="167432"/>
          </a:xfrm>
          <a:prstGeom prst="rect">
            <a:avLst/>
          </a:prstGeom>
          <a:noFill/>
          <a:ln/>
        </p:spPr>
        <p:txBody>
          <a:bodyPr wrap="none" lIns="0" tIns="0" rIns="0" bIns="0" rtlCol="0" anchor="t"/>
          <a:lstStyle/>
          <a:p>
            <a:pPr marL="0" indent="0" algn="l">
              <a:lnSpc>
                <a:spcPct val="104000"/>
              </a:lnSpc>
              <a:buNone/>
            </a:pPr>
            <a:r>
              <a:rPr lang="en-US" sz="1000" dirty="0">
                <a:solidFill>
                  <a:srgbClr val="000000"/>
                </a:solidFill>
                <a:latin typeface="Instrument Sans Medium" pitchFamily="34" charset="0"/>
                <a:ea typeface="Instrument Sans Medium" pitchFamily="34" charset="-122"/>
                <a:cs typeface="Instrument Sans Medium" pitchFamily="34" charset="-120"/>
              </a:rPr>
              <a:t>🎵</a:t>
            </a:r>
            <a:r>
              <a:rPr lang="en-US" sz="1000" dirty="0">
                <a:solidFill>
                  <a:srgbClr val="EFD5FA"/>
                </a:solidFill>
                <a:latin typeface="Instrument Sans Medium" pitchFamily="34" charset="0"/>
                <a:ea typeface="Instrument Sans Medium" pitchFamily="34" charset="-122"/>
                <a:cs typeface="Instrument Sans Medium" pitchFamily="34" charset="-120"/>
              </a:rPr>
              <a:t> Songs（曲）</a:t>
            </a:r>
            <a:endParaRPr lang="en-US" sz="1000" dirty="0"/>
          </a:p>
        </p:txBody>
      </p:sp>
      <p:sp>
        <p:nvSpPr>
          <p:cNvPr id="20" name="Text 17"/>
          <p:cNvSpPr/>
          <p:nvPr/>
        </p:nvSpPr>
        <p:spPr>
          <a:xfrm>
            <a:off x="5819254" y="3134171"/>
            <a:ext cx="2349178" cy="288875"/>
          </a:xfrm>
          <a:prstGeom prst="rect">
            <a:avLst/>
          </a:prstGeom>
          <a:noFill/>
          <a:ln/>
        </p:spPr>
        <p:txBody>
          <a:bodyPr wrap="square" lIns="0" tIns="0" rIns="0" bIns="0" rtlCol="0" anchor="t">
            <a:normAutofit/>
          </a:bodyPr>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曲情報を管理。</a:t>
            </a:r>
            <a:r>
              <a:rPr lang="en-US" sz="800" b="1" dirty="0">
                <a:solidFill>
                  <a:srgbClr val="C7CDD6"/>
                </a:solidFill>
                <a:latin typeface="Inter" pitchFamily="34" charset="0"/>
                <a:ea typeface="Inter" pitchFamily="34" charset="-122"/>
                <a:cs typeface="Inter" pitchFamily="34" charset="-120"/>
              </a:rPr>
              <a:t>artist_id が外部キー</a:t>
            </a:r>
            <a:r>
              <a:rPr lang="en-US" sz="800" dirty="0">
                <a:solidFill>
                  <a:srgbClr val="C7CDD6"/>
                </a:solidFill>
                <a:latin typeface="Inter" pitchFamily="34" charset="0"/>
                <a:ea typeface="Inter" pitchFamily="34" charset="-122"/>
                <a:cs typeface="Inter" pitchFamily="34" charset="-120"/>
              </a:rPr>
              <a:t>として Artists とつながります。</a:t>
            </a:r>
            <a:endParaRPr lang="en-US" sz="800" dirty="0"/>
          </a:p>
        </p:txBody>
      </p:sp>
      <p:sp>
        <p:nvSpPr>
          <p:cNvPr id="21" name="Shape 18"/>
          <p:cNvSpPr/>
          <p:nvPr/>
        </p:nvSpPr>
        <p:spPr>
          <a:xfrm>
            <a:off x="5819254" y="3508995"/>
            <a:ext cx="2349178" cy="1006376"/>
          </a:xfrm>
          <a:prstGeom prst="roundRect">
            <a:avLst>
              <a:gd name="adj" fmla="val 1552"/>
            </a:avLst>
          </a:prstGeom>
          <a:noFill/>
          <a:ln w="4763">
            <a:solidFill>
              <a:srgbClr val="FFFFFF">
                <a:alpha val="24000"/>
              </a:srgbClr>
            </a:solidFill>
            <a:prstDash val="solid"/>
          </a:ln>
        </p:spPr>
        <p:txBody>
          <a:bodyPr/>
          <a:lstStyle/>
          <a:p>
            <a:endParaRPr lang="ja-JP" altLang="en-US"/>
          </a:p>
        </p:txBody>
      </p:sp>
      <p:sp>
        <p:nvSpPr>
          <p:cNvPr id="22" name="Text 19"/>
          <p:cNvSpPr/>
          <p:nvPr/>
        </p:nvSpPr>
        <p:spPr>
          <a:xfrm>
            <a:off x="5928196" y="3564359"/>
            <a:ext cx="1182439" cy="144438"/>
          </a:xfrm>
          <a:prstGeom prst="rect">
            <a:avLst/>
          </a:prstGeom>
          <a:noFill/>
          <a:ln/>
        </p:spPr>
        <p:txBody>
          <a:bodyPr wrap="none" lIns="0" tIns="0" rIns="0" bIns="0" rtlCol="0" anchor="t"/>
          <a:lstStyle/>
          <a:p>
            <a:pPr marL="0" indent="0" algn="l">
              <a:lnSpc>
                <a:spcPct val="116000"/>
              </a:lnSpc>
              <a:buNone/>
            </a:pPr>
            <a:r>
              <a:rPr lang="en-US" sz="800" b="1" dirty="0">
                <a:solidFill>
                  <a:srgbClr val="C7CDD6"/>
                </a:solidFill>
                <a:latin typeface="Inter" pitchFamily="34" charset="0"/>
                <a:ea typeface="Inter" pitchFamily="34" charset="-122"/>
                <a:cs typeface="Inter" pitchFamily="34" charset="-120"/>
              </a:rPr>
              <a:t>song_id</a:t>
            </a:r>
            <a:endParaRPr lang="en-US" sz="800" dirty="0"/>
          </a:p>
        </p:txBody>
      </p:sp>
      <p:sp>
        <p:nvSpPr>
          <p:cNvPr id="23" name="Text 20"/>
          <p:cNvSpPr/>
          <p:nvPr/>
        </p:nvSpPr>
        <p:spPr>
          <a:xfrm>
            <a:off x="6866409" y="3564359"/>
            <a:ext cx="1650355"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主キー</a:t>
            </a:r>
            <a:endParaRPr lang="en-US" sz="800" dirty="0"/>
          </a:p>
        </p:txBody>
      </p:sp>
      <p:sp>
        <p:nvSpPr>
          <p:cNvPr id="24" name="Text 21"/>
          <p:cNvSpPr/>
          <p:nvPr/>
        </p:nvSpPr>
        <p:spPr>
          <a:xfrm>
            <a:off x="5928196" y="3814763"/>
            <a:ext cx="1182439"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曲名</a:t>
            </a:r>
            <a:endParaRPr lang="en-US" sz="800" dirty="0"/>
          </a:p>
        </p:txBody>
      </p:sp>
      <p:sp>
        <p:nvSpPr>
          <p:cNvPr id="25" name="Text 22"/>
          <p:cNvSpPr/>
          <p:nvPr/>
        </p:nvSpPr>
        <p:spPr>
          <a:xfrm>
            <a:off x="6866409" y="3814763"/>
            <a:ext cx="1650355"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曲のタイトル</a:t>
            </a:r>
            <a:endParaRPr lang="en-US" sz="800" dirty="0"/>
          </a:p>
        </p:txBody>
      </p:sp>
      <p:sp>
        <p:nvSpPr>
          <p:cNvPr id="26" name="Text 23"/>
          <p:cNvSpPr/>
          <p:nvPr/>
        </p:nvSpPr>
        <p:spPr>
          <a:xfrm>
            <a:off x="5928196" y="4065166"/>
            <a:ext cx="1182439"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artist_id</a:t>
            </a:r>
            <a:endParaRPr lang="en-US" sz="800" dirty="0"/>
          </a:p>
        </p:txBody>
      </p:sp>
      <p:sp>
        <p:nvSpPr>
          <p:cNvPr id="27" name="Text 24"/>
          <p:cNvSpPr/>
          <p:nvPr/>
        </p:nvSpPr>
        <p:spPr>
          <a:xfrm>
            <a:off x="6866409" y="4065166"/>
            <a:ext cx="1650355"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外部キー → Artists</a:t>
            </a:r>
            <a:endParaRPr lang="en-US" sz="800" dirty="0"/>
          </a:p>
        </p:txBody>
      </p:sp>
      <p:sp>
        <p:nvSpPr>
          <p:cNvPr id="28" name="Text 25"/>
          <p:cNvSpPr/>
          <p:nvPr/>
        </p:nvSpPr>
        <p:spPr>
          <a:xfrm>
            <a:off x="5928196" y="4315569"/>
            <a:ext cx="1182439"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再生時間</a:t>
            </a:r>
            <a:endParaRPr lang="en-US" sz="800" dirty="0"/>
          </a:p>
        </p:txBody>
      </p:sp>
      <p:sp>
        <p:nvSpPr>
          <p:cNvPr id="29" name="Text 26"/>
          <p:cNvSpPr/>
          <p:nvPr/>
        </p:nvSpPr>
        <p:spPr>
          <a:xfrm>
            <a:off x="6866409" y="4315569"/>
            <a:ext cx="1650355" cy="144438"/>
          </a:xfrm>
          <a:prstGeom prst="rect">
            <a:avLst/>
          </a:prstGeom>
          <a:noFill/>
          <a:ln/>
        </p:spPr>
        <p:txBody>
          <a:bodyPr wrap="none" lIns="0" tIns="0" rIns="0" bIns="0" rtlCol="0" anchor="t"/>
          <a:lstStyle/>
          <a:p>
            <a:pPr marL="0" indent="0" algn="l">
              <a:lnSpc>
                <a:spcPct val="116000"/>
              </a:lnSpc>
              <a:buNone/>
            </a:pPr>
            <a:r>
              <a:rPr lang="en-US" sz="800" dirty="0">
                <a:solidFill>
                  <a:srgbClr val="C7CDD6"/>
                </a:solidFill>
                <a:latin typeface="Inter" pitchFamily="34" charset="0"/>
                <a:ea typeface="Inter" pitchFamily="34" charset="-122"/>
                <a:cs typeface="Inter" pitchFamily="34" charset="-120"/>
              </a:rPr>
              <a:t>分:秒</a:t>
            </a:r>
            <a:endParaRPr lang="en-US" sz="800" dirty="0"/>
          </a:p>
        </p:txBody>
      </p:sp>
      <p:sp>
        <p:nvSpPr>
          <p:cNvPr id="30" name="Text 27"/>
          <p:cNvSpPr/>
          <p:nvPr/>
        </p:nvSpPr>
        <p:spPr>
          <a:xfrm>
            <a:off x="5819254" y="4601319"/>
            <a:ext cx="2806378" cy="144438"/>
          </a:xfrm>
          <a:prstGeom prst="rect">
            <a:avLst/>
          </a:prstGeom>
          <a:noFill/>
          <a:ln/>
        </p:spPr>
        <p:txBody>
          <a:bodyPr wrap="none" lIns="0" tIns="0" rIns="0" bIns="0" rtlCol="0" anchor="t"/>
          <a:lstStyle/>
          <a:p>
            <a:pPr marL="0" indent="0" algn="l">
              <a:lnSpc>
                <a:spcPct val="116000"/>
              </a:lnSpc>
              <a:buNone/>
            </a:pPr>
            <a:r>
              <a:rPr lang="en-US" sz="800" b="1" dirty="0">
                <a:solidFill>
                  <a:srgbClr val="C7CDD6"/>
                </a:solidFill>
                <a:latin typeface="Inter" pitchFamily="34" charset="0"/>
                <a:ea typeface="Inter" pitchFamily="34" charset="-122"/>
                <a:cs typeface="Inter" pitchFamily="34" charset="-120"/>
              </a:rPr>
              <a:t>例：</a:t>
            </a:r>
            <a:r>
              <a:rPr lang="en-US" sz="800" dirty="0">
                <a:solidFill>
                  <a:srgbClr val="C7CDD6"/>
                </a:solidFill>
                <a:latin typeface="Inter" pitchFamily="34" charset="0"/>
                <a:ea typeface="Inter" pitchFamily="34" charset="-122"/>
                <a:cs typeface="Inter" pitchFamily="34" charset="-120"/>
              </a:rPr>
              <a:t>301 | アイドル | 201 | 3:33</a:t>
            </a:r>
            <a:endParaRPr lang="en-US"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827336" y="312167"/>
            <a:ext cx="592708" cy="187672"/>
          </a:xfrm>
          <a:prstGeom prst="roundRect">
            <a:avLst>
              <a:gd name="adj" fmla="val 6940"/>
            </a:avLst>
          </a:prstGeom>
          <a:solidFill>
            <a:srgbClr val="4A0303"/>
          </a:solidFill>
          <a:ln/>
        </p:spPr>
        <p:txBody>
          <a:bodyPr/>
          <a:lstStyle/>
          <a:p>
            <a:endParaRPr lang="ja-JP" altLang="en-US"/>
          </a:p>
        </p:txBody>
      </p:sp>
      <p:sp>
        <p:nvSpPr>
          <p:cNvPr id="3" name="Text 1"/>
          <p:cNvSpPr/>
          <p:nvPr/>
        </p:nvSpPr>
        <p:spPr>
          <a:xfrm>
            <a:off x="892448" y="344686"/>
            <a:ext cx="919683" cy="122634"/>
          </a:xfrm>
          <a:prstGeom prst="rect">
            <a:avLst/>
          </a:prstGeom>
          <a:noFill/>
          <a:ln/>
        </p:spPr>
        <p:txBody>
          <a:bodyPr wrap="none" lIns="0" tIns="0" rIns="0" bIns="0" rtlCol="0" anchor="t"/>
          <a:lstStyle/>
          <a:p>
            <a:pPr marL="0" indent="0" algn="l">
              <a:lnSpc>
                <a:spcPct val="118000"/>
              </a:lnSpc>
              <a:buNone/>
            </a:pPr>
            <a:r>
              <a:rPr lang="en-US" sz="650" dirty="0">
                <a:solidFill>
                  <a:srgbClr val="C7CDD6"/>
                </a:solidFill>
                <a:latin typeface="Inter" pitchFamily="34" charset="0"/>
                <a:ea typeface="Inter" pitchFamily="34" charset="-122"/>
                <a:cs typeface="Inter" pitchFamily="34" charset="-120"/>
              </a:rPr>
              <a:t>テーブル④</a:t>
            </a:r>
            <a:endParaRPr lang="en-US" sz="650" dirty="0"/>
          </a:p>
        </p:txBody>
      </p:sp>
      <p:sp>
        <p:nvSpPr>
          <p:cNvPr id="4" name="Text 2"/>
          <p:cNvSpPr/>
          <p:nvPr/>
        </p:nvSpPr>
        <p:spPr>
          <a:xfrm>
            <a:off x="827336" y="533028"/>
            <a:ext cx="4731544" cy="339179"/>
          </a:xfrm>
          <a:prstGeom prst="rect">
            <a:avLst/>
          </a:prstGeom>
          <a:noFill/>
          <a:ln/>
        </p:spPr>
        <p:txBody>
          <a:bodyPr wrap="none" lIns="0" tIns="0" rIns="0" bIns="0" rtlCol="0" anchor="t"/>
          <a:lstStyle/>
          <a:p>
            <a:pPr marL="0" indent="0" algn="l">
              <a:lnSpc>
                <a:spcPct val="104000"/>
              </a:lnSpc>
              <a:buNone/>
            </a:pPr>
            <a:r>
              <a:rPr lang="en-US" sz="2100" dirty="0">
                <a:solidFill>
                  <a:srgbClr val="EFD5FA"/>
                </a:solidFill>
                <a:latin typeface="Instrument Sans Medium" pitchFamily="34" charset="0"/>
                <a:ea typeface="Instrument Sans Medium" pitchFamily="34" charset="-122"/>
                <a:cs typeface="Instrument Sans Medium" pitchFamily="34" charset="-120"/>
              </a:rPr>
              <a:t>Playlists（プレイリスト）テーブル</a:t>
            </a:r>
            <a:endParaRPr lang="en-US" sz="2100" dirty="0"/>
          </a:p>
        </p:txBody>
      </p:sp>
      <p:pic>
        <p:nvPicPr>
          <p:cNvPr id="5" name="Image 0" descr="preencoded.png"/>
          <p:cNvPicPr>
            <a:picLocks noChangeAspect="1"/>
          </p:cNvPicPr>
          <p:nvPr/>
        </p:nvPicPr>
        <p:blipFill>
          <a:blip r:embed="rId3"/>
          <a:stretch>
            <a:fillRect/>
          </a:stretch>
        </p:blipFill>
        <p:spPr>
          <a:xfrm>
            <a:off x="827337" y="2044452"/>
            <a:ext cx="3922248" cy="2222599"/>
          </a:xfrm>
          <a:prstGeom prst="rect">
            <a:avLst/>
          </a:prstGeom>
        </p:spPr>
      </p:pic>
      <p:sp>
        <p:nvSpPr>
          <p:cNvPr id="6" name="Text 3"/>
          <p:cNvSpPr/>
          <p:nvPr/>
        </p:nvSpPr>
        <p:spPr>
          <a:xfrm>
            <a:off x="5872163" y="1079897"/>
            <a:ext cx="1813917" cy="169515"/>
          </a:xfrm>
          <a:prstGeom prst="rect">
            <a:avLst/>
          </a:prstGeom>
          <a:noFill/>
          <a:ln/>
        </p:spPr>
        <p:txBody>
          <a:bodyPr wrap="none" lIns="0" tIns="0" rIns="0" bIns="0" rtlCol="0" anchor="t"/>
          <a:lstStyle/>
          <a:p>
            <a:pPr marL="0" indent="0" algn="l">
              <a:lnSpc>
                <a:spcPct val="104000"/>
              </a:lnSpc>
              <a:buNone/>
            </a:pPr>
            <a:r>
              <a:rPr lang="en-US" sz="2000" dirty="0">
                <a:solidFill>
                  <a:srgbClr val="EFD5FA"/>
                </a:solidFill>
                <a:latin typeface="Instrument Sans Medium" pitchFamily="34" charset="0"/>
                <a:ea typeface="Instrument Sans Medium" pitchFamily="34" charset="-122"/>
                <a:cs typeface="Instrument Sans Medium" pitchFamily="34" charset="-120"/>
              </a:rPr>
              <a:t>保存する目的</a:t>
            </a:r>
            <a:endParaRPr lang="en-US" sz="2000" dirty="0"/>
          </a:p>
        </p:txBody>
      </p:sp>
      <p:sp>
        <p:nvSpPr>
          <p:cNvPr id="7" name="Text 4"/>
          <p:cNvSpPr/>
          <p:nvPr/>
        </p:nvSpPr>
        <p:spPr>
          <a:xfrm>
            <a:off x="5872163" y="1332458"/>
            <a:ext cx="2906316" cy="153293"/>
          </a:xfrm>
          <a:prstGeom prst="rect">
            <a:avLst/>
          </a:prstGeom>
          <a:noFill/>
          <a:ln/>
        </p:spPr>
        <p:txBody>
          <a:bodyPr wrap="none" lIns="0" tIns="0" rIns="0" bIns="0" rtlCol="0" anchor="t"/>
          <a:lstStyle/>
          <a:p>
            <a:pPr marL="0" indent="0" algn="l">
              <a:lnSpc>
                <a:spcPct val="118000"/>
              </a:lnSpc>
              <a:buNone/>
            </a:pPr>
            <a:r>
              <a:rPr lang="en-US" sz="850" dirty="0" err="1">
                <a:solidFill>
                  <a:srgbClr val="C7CDD6"/>
                </a:solidFill>
                <a:latin typeface="Inter" pitchFamily="34" charset="0"/>
                <a:ea typeface="Inter" pitchFamily="34" charset="-122"/>
                <a:cs typeface="Inter" pitchFamily="34" charset="-120"/>
              </a:rPr>
              <a:t>ユーザーが作成したプレイリストを管理します</a:t>
            </a:r>
            <a:r>
              <a:rPr lang="en-US" sz="850" dirty="0">
                <a:solidFill>
                  <a:srgbClr val="C7CDD6"/>
                </a:solidFill>
                <a:latin typeface="Inter" pitchFamily="34" charset="0"/>
                <a:ea typeface="Inter" pitchFamily="34" charset="-122"/>
                <a:cs typeface="Inter" pitchFamily="34" charset="-120"/>
              </a:rPr>
              <a:t>。</a:t>
            </a:r>
            <a:endParaRPr lang="en-US" sz="850" dirty="0"/>
          </a:p>
        </p:txBody>
      </p:sp>
      <p:sp>
        <p:nvSpPr>
          <p:cNvPr id="8" name="Text 5"/>
          <p:cNvSpPr/>
          <p:nvPr/>
        </p:nvSpPr>
        <p:spPr>
          <a:xfrm>
            <a:off x="5872163" y="1568797"/>
            <a:ext cx="1813917" cy="169515"/>
          </a:xfrm>
          <a:prstGeom prst="rect">
            <a:avLst/>
          </a:prstGeom>
          <a:noFill/>
          <a:ln/>
        </p:spPr>
        <p:txBody>
          <a:bodyPr wrap="none" lIns="0" tIns="0" rIns="0" bIns="0" rtlCol="0" anchor="t"/>
          <a:lstStyle/>
          <a:p>
            <a:pPr marL="0" indent="0" algn="l">
              <a:lnSpc>
                <a:spcPct val="104000"/>
              </a:lnSpc>
              <a:buNone/>
            </a:pPr>
            <a:r>
              <a:rPr lang="en-US" sz="1050" dirty="0">
                <a:solidFill>
                  <a:srgbClr val="EFD5FA"/>
                </a:solidFill>
                <a:latin typeface="Instrument Sans Medium" pitchFamily="34" charset="0"/>
                <a:ea typeface="Instrument Sans Medium" pitchFamily="34" charset="-122"/>
                <a:cs typeface="Instrument Sans Medium" pitchFamily="34" charset="-120"/>
              </a:rPr>
              <a:t>フィールド一覧</a:t>
            </a:r>
            <a:endParaRPr lang="en-US" sz="1050" dirty="0"/>
          </a:p>
        </p:txBody>
      </p:sp>
      <p:sp>
        <p:nvSpPr>
          <p:cNvPr id="9" name="Shape 6"/>
          <p:cNvSpPr/>
          <p:nvPr/>
        </p:nvSpPr>
        <p:spPr>
          <a:xfrm>
            <a:off x="5872163" y="1831777"/>
            <a:ext cx="2449116" cy="959941"/>
          </a:xfrm>
          <a:prstGeom prst="roundRect">
            <a:avLst>
              <a:gd name="adj" fmla="val 1696"/>
            </a:avLst>
          </a:prstGeom>
          <a:noFill/>
          <a:ln w="4763">
            <a:solidFill>
              <a:srgbClr val="FFFFFF">
                <a:alpha val="24000"/>
              </a:srgbClr>
            </a:solidFill>
            <a:prstDash val="solid"/>
          </a:ln>
        </p:spPr>
        <p:txBody>
          <a:bodyPr/>
          <a:lstStyle/>
          <a:p>
            <a:endParaRPr lang="ja-JP" altLang="en-US"/>
          </a:p>
        </p:txBody>
      </p:sp>
      <p:sp>
        <p:nvSpPr>
          <p:cNvPr id="10" name="Text 7"/>
          <p:cNvSpPr/>
          <p:nvPr/>
        </p:nvSpPr>
        <p:spPr>
          <a:xfrm>
            <a:off x="5985495" y="1891159"/>
            <a:ext cx="1213619" cy="153293"/>
          </a:xfrm>
          <a:prstGeom prst="rect">
            <a:avLst/>
          </a:prstGeom>
          <a:noFill/>
          <a:ln/>
        </p:spPr>
        <p:txBody>
          <a:bodyPr wrap="none" lIns="0" tIns="0" rIns="0" bIns="0" rtlCol="0" anchor="t"/>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playlist_id</a:t>
            </a:r>
            <a:endParaRPr lang="en-US" sz="850" dirty="0"/>
          </a:p>
        </p:txBody>
      </p:sp>
      <p:sp>
        <p:nvSpPr>
          <p:cNvPr id="11" name="Text 8"/>
          <p:cNvSpPr/>
          <p:nvPr/>
        </p:nvSpPr>
        <p:spPr>
          <a:xfrm>
            <a:off x="6963668" y="1891159"/>
            <a:ext cx="1701552"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主キー</a:t>
            </a:r>
            <a:endParaRPr lang="en-US" sz="850" dirty="0"/>
          </a:p>
        </p:txBody>
      </p:sp>
      <p:sp>
        <p:nvSpPr>
          <p:cNvPr id="12" name="Text 9"/>
          <p:cNvSpPr/>
          <p:nvPr/>
        </p:nvSpPr>
        <p:spPr>
          <a:xfrm>
            <a:off x="5985495" y="2158454"/>
            <a:ext cx="1213619"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user_id</a:t>
            </a:r>
            <a:endParaRPr lang="en-US" sz="850" dirty="0"/>
          </a:p>
        </p:txBody>
      </p:sp>
      <p:sp>
        <p:nvSpPr>
          <p:cNvPr id="13" name="Text 10"/>
          <p:cNvSpPr/>
          <p:nvPr/>
        </p:nvSpPr>
        <p:spPr>
          <a:xfrm>
            <a:off x="6963668" y="2158454"/>
            <a:ext cx="1701552"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外部キー → Users</a:t>
            </a:r>
            <a:endParaRPr lang="en-US" sz="850" dirty="0"/>
          </a:p>
        </p:txBody>
      </p:sp>
      <p:sp>
        <p:nvSpPr>
          <p:cNvPr id="14" name="Text 11"/>
          <p:cNvSpPr/>
          <p:nvPr/>
        </p:nvSpPr>
        <p:spPr>
          <a:xfrm>
            <a:off x="5985495" y="2425750"/>
            <a:ext cx="756419" cy="306586"/>
          </a:xfrm>
          <a:prstGeom prst="rect">
            <a:avLst/>
          </a:prstGeom>
          <a:noFill/>
          <a:ln/>
        </p:spPr>
        <p:txBody>
          <a:bodyPr wrap="square" lIns="0" tIns="0" rIns="0" bIns="0" rtlCol="0" anchor="t">
            <a:normAutofit/>
          </a:bodyPr>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プレイリスト名</a:t>
            </a:r>
            <a:endParaRPr lang="en-US" sz="850" dirty="0"/>
          </a:p>
        </p:txBody>
      </p:sp>
      <p:sp>
        <p:nvSpPr>
          <p:cNvPr id="15" name="Text 12"/>
          <p:cNvSpPr/>
          <p:nvPr/>
        </p:nvSpPr>
        <p:spPr>
          <a:xfrm>
            <a:off x="6963668" y="2425750"/>
            <a:ext cx="1701552"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名前</a:t>
            </a:r>
            <a:endParaRPr lang="en-US" sz="850" dirty="0"/>
          </a:p>
        </p:txBody>
      </p:sp>
      <p:sp>
        <p:nvSpPr>
          <p:cNvPr id="16" name="Text 13"/>
          <p:cNvSpPr/>
          <p:nvPr/>
        </p:nvSpPr>
        <p:spPr>
          <a:xfrm>
            <a:off x="5872163" y="2885182"/>
            <a:ext cx="1813917" cy="169515"/>
          </a:xfrm>
          <a:prstGeom prst="rect">
            <a:avLst/>
          </a:prstGeom>
          <a:noFill/>
          <a:ln/>
        </p:spPr>
        <p:txBody>
          <a:bodyPr wrap="none" lIns="0" tIns="0" rIns="0" bIns="0" rtlCol="0" anchor="t"/>
          <a:lstStyle/>
          <a:p>
            <a:pPr marL="0" indent="0" algn="l">
              <a:lnSpc>
                <a:spcPct val="104000"/>
              </a:lnSpc>
              <a:buNone/>
            </a:pPr>
            <a:r>
              <a:rPr lang="en-US" sz="1050" dirty="0">
                <a:solidFill>
                  <a:srgbClr val="EFD5FA"/>
                </a:solidFill>
                <a:latin typeface="Instrument Sans Medium" pitchFamily="34" charset="0"/>
                <a:ea typeface="Instrument Sans Medium" pitchFamily="34" charset="-122"/>
                <a:cs typeface="Instrument Sans Medium" pitchFamily="34" charset="-120"/>
              </a:rPr>
              <a:t>レコード例</a:t>
            </a:r>
            <a:endParaRPr lang="en-US" sz="1050" dirty="0"/>
          </a:p>
        </p:txBody>
      </p:sp>
      <p:sp>
        <p:nvSpPr>
          <p:cNvPr id="17" name="Shape 14"/>
          <p:cNvSpPr/>
          <p:nvPr/>
        </p:nvSpPr>
        <p:spPr>
          <a:xfrm>
            <a:off x="5872163" y="3148161"/>
            <a:ext cx="2449116" cy="950416"/>
          </a:xfrm>
          <a:prstGeom prst="roundRect">
            <a:avLst>
              <a:gd name="adj" fmla="val 1713"/>
            </a:avLst>
          </a:prstGeom>
          <a:noFill/>
          <a:ln w="4763">
            <a:solidFill>
              <a:srgbClr val="FFFFFF">
                <a:alpha val="24000"/>
              </a:srgbClr>
            </a:solidFill>
            <a:prstDash val="solid"/>
          </a:ln>
        </p:spPr>
        <p:txBody>
          <a:bodyPr/>
          <a:lstStyle/>
          <a:p>
            <a:endParaRPr lang="ja-JP" altLang="en-US"/>
          </a:p>
        </p:txBody>
      </p:sp>
      <p:sp>
        <p:nvSpPr>
          <p:cNvPr id="18" name="Shape 15"/>
          <p:cNvSpPr/>
          <p:nvPr/>
        </p:nvSpPr>
        <p:spPr>
          <a:xfrm>
            <a:off x="5876925" y="3152924"/>
            <a:ext cx="2439591" cy="415826"/>
          </a:xfrm>
          <a:prstGeom prst="rect">
            <a:avLst/>
          </a:prstGeom>
          <a:solidFill>
            <a:srgbClr val="FFFFFF">
              <a:alpha val="4000"/>
            </a:srgbClr>
          </a:solidFill>
          <a:ln/>
        </p:spPr>
        <p:txBody>
          <a:bodyPr/>
          <a:lstStyle/>
          <a:p>
            <a:endParaRPr lang="ja-JP" altLang="en-US"/>
          </a:p>
        </p:txBody>
      </p:sp>
      <p:sp>
        <p:nvSpPr>
          <p:cNvPr id="19" name="Text 16"/>
          <p:cNvSpPr/>
          <p:nvPr/>
        </p:nvSpPr>
        <p:spPr>
          <a:xfrm>
            <a:off x="5985495" y="3207544"/>
            <a:ext cx="512490" cy="306586"/>
          </a:xfrm>
          <a:prstGeom prst="rect">
            <a:avLst/>
          </a:prstGeom>
          <a:noFill/>
          <a:ln/>
        </p:spPr>
        <p:txBody>
          <a:bodyPr wrap="square" lIns="0" tIns="0" rIns="0" bIns="0" rtlCol="0" anchor="t">
            <a:normAutofit/>
          </a:bodyPr>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playlist_id</a:t>
            </a:r>
            <a:endParaRPr lang="en-US" sz="850" dirty="0"/>
          </a:p>
        </p:txBody>
      </p:sp>
      <p:sp>
        <p:nvSpPr>
          <p:cNvPr id="20" name="Text 17"/>
          <p:cNvSpPr/>
          <p:nvPr/>
        </p:nvSpPr>
        <p:spPr>
          <a:xfrm>
            <a:off x="6719739" y="3207544"/>
            <a:ext cx="967308" cy="153293"/>
          </a:xfrm>
          <a:prstGeom prst="rect">
            <a:avLst/>
          </a:prstGeom>
          <a:noFill/>
          <a:ln/>
        </p:spPr>
        <p:txBody>
          <a:bodyPr wrap="none" lIns="0" tIns="0" rIns="0" bIns="0" rtlCol="0" anchor="t"/>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user_id</a:t>
            </a:r>
            <a:endParaRPr lang="en-US" sz="850" dirty="0"/>
          </a:p>
        </p:txBody>
      </p:sp>
      <p:sp>
        <p:nvSpPr>
          <p:cNvPr id="21" name="Text 18"/>
          <p:cNvSpPr/>
          <p:nvPr/>
        </p:nvSpPr>
        <p:spPr>
          <a:xfrm>
            <a:off x="7451601" y="3207544"/>
            <a:ext cx="756419" cy="306586"/>
          </a:xfrm>
          <a:prstGeom prst="rect">
            <a:avLst/>
          </a:prstGeom>
          <a:noFill/>
          <a:ln/>
        </p:spPr>
        <p:txBody>
          <a:bodyPr wrap="square" lIns="0" tIns="0" rIns="0" bIns="0" rtlCol="0" anchor="t">
            <a:normAutofit/>
          </a:bodyPr>
          <a:lstStyle/>
          <a:p>
            <a:pPr marL="0" indent="0" algn="l">
              <a:lnSpc>
                <a:spcPct val="118000"/>
              </a:lnSpc>
              <a:buNone/>
            </a:pPr>
            <a:r>
              <a:rPr lang="en-US" sz="850" b="1" dirty="0">
                <a:solidFill>
                  <a:srgbClr val="C7CDD6"/>
                </a:solidFill>
                <a:latin typeface="Inter" pitchFamily="34" charset="0"/>
                <a:ea typeface="Inter" pitchFamily="34" charset="-122"/>
                <a:cs typeface="Inter" pitchFamily="34" charset="-120"/>
              </a:rPr>
              <a:t>プレイリスト名</a:t>
            </a:r>
            <a:endParaRPr lang="en-US" sz="850" dirty="0"/>
          </a:p>
        </p:txBody>
      </p:sp>
      <p:sp>
        <p:nvSpPr>
          <p:cNvPr id="22" name="Shape 19"/>
          <p:cNvSpPr/>
          <p:nvPr/>
        </p:nvSpPr>
        <p:spPr>
          <a:xfrm>
            <a:off x="5876925" y="3568750"/>
            <a:ext cx="2439591" cy="262533"/>
          </a:xfrm>
          <a:prstGeom prst="rect">
            <a:avLst/>
          </a:prstGeom>
          <a:solidFill>
            <a:srgbClr val="000000">
              <a:alpha val="4000"/>
            </a:srgbClr>
          </a:solidFill>
          <a:ln/>
        </p:spPr>
        <p:txBody>
          <a:bodyPr/>
          <a:lstStyle/>
          <a:p>
            <a:endParaRPr lang="ja-JP" altLang="en-US"/>
          </a:p>
        </p:txBody>
      </p:sp>
      <p:sp>
        <p:nvSpPr>
          <p:cNvPr id="23" name="Text 20"/>
          <p:cNvSpPr/>
          <p:nvPr/>
        </p:nvSpPr>
        <p:spPr>
          <a:xfrm>
            <a:off x="5985495" y="3623370"/>
            <a:ext cx="969690"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1</a:t>
            </a:r>
            <a:endParaRPr lang="en-US" sz="850" dirty="0"/>
          </a:p>
        </p:txBody>
      </p:sp>
      <p:sp>
        <p:nvSpPr>
          <p:cNvPr id="24" name="Text 21"/>
          <p:cNvSpPr/>
          <p:nvPr/>
        </p:nvSpPr>
        <p:spPr>
          <a:xfrm>
            <a:off x="6719739" y="3623370"/>
            <a:ext cx="967308"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1001</a:t>
            </a:r>
            <a:endParaRPr lang="en-US" sz="850" dirty="0"/>
          </a:p>
        </p:txBody>
      </p:sp>
      <p:sp>
        <p:nvSpPr>
          <p:cNvPr id="25" name="Text 22"/>
          <p:cNvSpPr/>
          <p:nvPr/>
        </p:nvSpPr>
        <p:spPr>
          <a:xfrm>
            <a:off x="7451601" y="3623370"/>
            <a:ext cx="1213619"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筋トレ用</a:t>
            </a:r>
            <a:endParaRPr lang="en-US" sz="850" dirty="0"/>
          </a:p>
        </p:txBody>
      </p:sp>
      <p:sp>
        <p:nvSpPr>
          <p:cNvPr id="26" name="Shape 23"/>
          <p:cNvSpPr/>
          <p:nvPr/>
        </p:nvSpPr>
        <p:spPr>
          <a:xfrm>
            <a:off x="5876925" y="3831282"/>
            <a:ext cx="2439591" cy="262533"/>
          </a:xfrm>
          <a:prstGeom prst="rect">
            <a:avLst/>
          </a:prstGeom>
          <a:solidFill>
            <a:srgbClr val="FFFFFF">
              <a:alpha val="4000"/>
            </a:srgbClr>
          </a:solidFill>
          <a:ln/>
        </p:spPr>
        <p:txBody>
          <a:bodyPr/>
          <a:lstStyle/>
          <a:p>
            <a:endParaRPr lang="ja-JP" altLang="en-US"/>
          </a:p>
        </p:txBody>
      </p:sp>
      <p:sp>
        <p:nvSpPr>
          <p:cNvPr id="27" name="Text 24"/>
          <p:cNvSpPr/>
          <p:nvPr/>
        </p:nvSpPr>
        <p:spPr>
          <a:xfrm>
            <a:off x="5985495" y="3885902"/>
            <a:ext cx="969690"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2</a:t>
            </a:r>
            <a:endParaRPr lang="en-US" sz="850" dirty="0"/>
          </a:p>
        </p:txBody>
      </p:sp>
      <p:sp>
        <p:nvSpPr>
          <p:cNvPr id="28" name="Text 25"/>
          <p:cNvSpPr/>
          <p:nvPr/>
        </p:nvSpPr>
        <p:spPr>
          <a:xfrm>
            <a:off x="6719739" y="3885902"/>
            <a:ext cx="967308"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1001</a:t>
            </a:r>
            <a:endParaRPr lang="en-US" sz="850" dirty="0"/>
          </a:p>
        </p:txBody>
      </p:sp>
      <p:sp>
        <p:nvSpPr>
          <p:cNvPr id="29" name="Text 26"/>
          <p:cNvSpPr/>
          <p:nvPr/>
        </p:nvSpPr>
        <p:spPr>
          <a:xfrm>
            <a:off x="7451601" y="3885902"/>
            <a:ext cx="1213619" cy="153293"/>
          </a:xfrm>
          <a:prstGeom prst="rect">
            <a:avLst/>
          </a:prstGeom>
          <a:noFill/>
          <a:ln/>
        </p:spPr>
        <p:txBody>
          <a:bodyPr wrap="none" lIns="0" tIns="0" rIns="0" bIns="0" rtlCol="0" anchor="t"/>
          <a:lstStyle/>
          <a:p>
            <a:pPr marL="0" indent="0" algn="l">
              <a:lnSpc>
                <a:spcPct val="118000"/>
              </a:lnSpc>
              <a:buNone/>
            </a:pPr>
            <a:r>
              <a:rPr lang="en-US" sz="850" dirty="0">
                <a:solidFill>
                  <a:srgbClr val="C7CDD6"/>
                </a:solidFill>
                <a:latin typeface="Inter" pitchFamily="34" charset="0"/>
                <a:ea typeface="Inter" pitchFamily="34" charset="-122"/>
                <a:cs typeface="Inter" pitchFamily="34" charset="-120"/>
              </a:rPr>
              <a:t>勉強用</a:t>
            </a:r>
            <a:endParaRPr lang="en-US" sz="850" dirty="0"/>
          </a:p>
        </p:txBody>
      </p:sp>
      <p:sp>
        <p:nvSpPr>
          <p:cNvPr id="30" name="Shape 27"/>
          <p:cNvSpPr/>
          <p:nvPr/>
        </p:nvSpPr>
        <p:spPr>
          <a:xfrm>
            <a:off x="5872163" y="4192042"/>
            <a:ext cx="2449116" cy="545753"/>
          </a:xfrm>
          <a:prstGeom prst="roundRect">
            <a:avLst>
              <a:gd name="adj" fmla="val 2983"/>
            </a:avLst>
          </a:prstGeom>
          <a:solidFill>
            <a:srgbClr val="022349"/>
          </a:solidFill>
          <a:ln/>
        </p:spPr>
        <p:txBody>
          <a:bodyPr/>
          <a:lstStyle/>
          <a:p>
            <a:endParaRPr lang="ja-JP" altLang="en-US"/>
          </a:p>
        </p:txBody>
      </p:sp>
      <p:pic>
        <p:nvPicPr>
          <p:cNvPr id="31" name="Image 1" descr="preencoded.png"/>
          <p:cNvPicPr>
            <a:picLocks noChangeAspect="1"/>
          </p:cNvPicPr>
          <p:nvPr/>
        </p:nvPicPr>
        <p:blipFill>
          <a:blip r:embed="rId4"/>
          <a:stretch>
            <a:fillRect/>
          </a:stretch>
        </p:blipFill>
        <p:spPr>
          <a:xfrm>
            <a:off x="5980658" y="4346972"/>
            <a:ext cx="135657" cy="108496"/>
          </a:xfrm>
          <a:prstGeom prst="rect">
            <a:avLst/>
          </a:prstGeom>
        </p:spPr>
      </p:pic>
      <p:sp>
        <p:nvSpPr>
          <p:cNvPr id="32" name="Text 28"/>
          <p:cNvSpPr/>
          <p:nvPr/>
        </p:nvSpPr>
        <p:spPr>
          <a:xfrm>
            <a:off x="6224811" y="4302175"/>
            <a:ext cx="1987972" cy="306586"/>
          </a:xfrm>
          <a:prstGeom prst="rect">
            <a:avLst/>
          </a:prstGeom>
          <a:noFill/>
          <a:ln/>
        </p:spPr>
        <p:txBody>
          <a:bodyPr wrap="square" lIns="0" tIns="0" rIns="0" bIns="0" rtlCol="0" anchor="t">
            <a:normAutofit/>
          </a:bodyPr>
          <a:lstStyle/>
          <a:p>
            <a:pPr marL="0" indent="0" algn="l">
              <a:lnSpc>
                <a:spcPct val="118000"/>
              </a:lnSpc>
              <a:buNone/>
            </a:pPr>
            <a:r>
              <a:rPr lang="en-US" sz="850" dirty="0">
                <a:solidFill>
                  <a:srgbClr val="FFFFFF"/>
                </a:solidFill>
                <a:latin typeface="Inter" pitchFamily="34" charset="0"/>
                <a:ea typeface="Inter" pitchFamily="34" charset="-122"/>
                <a:cs typeface="Inter" pitchFamily="34" charset="-120"/>
              </a:rPr>
              <a:t>user_id が外部キーとして Users テーブルとつながっています。</a:t>
            </a:r>
            <a:endParaRPr lang="en-US" sz="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674489" y="369317"/>
            <a:ext cx="616967" cy="197644"/>
          </a:xfrm>
          <a:prstGeom prst="roundRect">
            <a:avLst>
              <a:gd name="adj" fmla="val 6859"/>
            </a:avLst>
          </a:prstGeom>
          <a:solidFill>
            <a:srgbClr val="4A0303"/>
          </a:solidFill>
          <a:ln/>
        </p:spPr>
        <p:txBody>
          <a:bodyPr/>
          <a:lstStyle/>
          <a:p>
            <a:endParaRPr lang="ja-JP" altLang="en-US"/>
          </a:p>
        </p:txBody>
      </p:sp>
      <p:sp>
        <p:nvSpPr>
          <p:cNvPr id="3" name="Text 1"/>
          <p:cNvSpPr/>
          <p:nvPr/>
        </p:nvSpPr>
        <p:spPr>
          <a:xfrm>
            <a:off x="742206" y="403175"/>
            <a:ext cx="938733" cy="129927"/>
          </a:xfrm>
          <a:prstGeom prst="rect">
            <a:avLst/>
          </a:prstGeom>
          <a:noFill/>
          <a:ln/>
        </p:spPr>
        <p:txBody>
          <a:bodyPr wrap="none" lIns="0" tIns="0" rIns="0" bIns="0" rtlCol="0" anchor="t"/>
          <a:lstStyle/>
          <a:p>
            <a:pPr marL="0" indent="0" algn="l">
              <a:lnSpc>
                <a:spcPct val="120000"/>
              </a:lnSpc>
              <a:buNone/>
            </a:pPr>
            <a:r>
              <a:rPr lang="en-US" sz="700" dirty="0">
                <a:solidFill>
                  <a:srgbClr val="C7CDD6"/>
                </a:solidFill>
                <a:latin typeface="Inter" pitchFamily="34" charset="0"/>
                <a:ea typeface="Inter" pitchFamily="34" charset="-122"/>
                <a:cs typeface="Inter" pitchFamily="34" charset="-120"/>
              </a:rPr>
              <a:t>テーブル⑤</a:t>
            </a:r>
            <a:endParaRPr lang="en-US" sz="700" dirty="0"/>
          </a:p>
        </p:txBody>
      </p:sp>
      <p:sp>
        <p:nvSpPr>
          <p:cNvPr id="4" name="Text 2"/>
          <p:cNvSpPr/>
          <p:nvPr/>
        </p:nvSpPr>
        <p:spPr>
          <a:xfrm>
            <a:off x="674489" y="602903"/>
            <a:ext cx="5553745" cy="352946"/>
          </a:xfrm>
          <a:prstGeom prst="rect">
            <a:avLst/>
          </a:prstGeom>
          <a:noFill/>
          <a:ln/>
        </p:spPr>
        <p:txBody>
          <a:bodyPr wrap="none" lIns="0" tIns="0" rIns="0" bIns="0" rtlCol="0" anchor="t"/>
          <a:lstStyle/>
          <a:p>
            <a:pPr marL="0" indent="0" algn="l">
              <a:lnSpc>
                <a:spcPct val="104000"/>
              </a:lnSpc>
              <a:buNone/>
            </a:pPr>
            <a:r>
              <a:rPr lang="en-US" sz="2200" dirty="0">
                <a:solidFill>
                  <a:srgbClr val="EFD5FA"/>
                </a:solidFill>
                <a:latin typeface="Instrument Sans Medium" pitchFamily="34" charset="0"/>
                <a:ea typeface="Instrument Sans Medium" pitchFamily="34" charset="-122"/>
                <a:cs typeface="Instrument Sans Medium" pitchFamily="34" charset="-120"/>
              </a:rPr>
              <a:t>Listening_History（再生履歴）テーブル</a:t>
            </a:r>
            <a:endParaRPr lang="en-US" sz="2200" dirty="0"/>
          </a:p>
        </p:txBody>
      </p:sp>
      <p:pic>
        <p:nvPicPr>
          <p:cNvPr id="5" name="Image 0" descr="preencoded.png"/>
          <p:cNvPicPr>
            <a:picLocks noChangeAspect="1"/>
          </p:cNvPicPr>
          <p:nvPr/>
        </p:nvPicPr>
        <p:blipFill>
          <a:blip r:embed="rId3"/>
          <a:stretch>
            <a:fillRect/>
          </a:stretch>
        </p:blipFill>
        <p:spPr>
          <a:xfrm>
            <a:off x="674489" y="1524223"/>
            <a:ext cx="4970190" cy="2816423"/>
          </a:xfrm>
          <a:prstGeom prst="rect">
            <a:avLst/>
          </a:prstGeom>
        </p:spPr>
      </p:pic>
      <p:sp>
        <p:nvSpPr>
          <p:cNvPr id="6" name="Text 3"/>
          <p:cNvSpPr/>
          <p:nvPr/>
        </p:nvSpPr>
        <p:spPr>
          <a:xfrm>
            <a:off x="5925071" y="1180802"/>
            <a:ext cx="1869281" cy="176510"/>
          </a:xfrm>
          <a:prstGeom prst="rect">
            <a:avLst/>
          </a:prstGeom>
          <a:noFill/>
          <a:ln/>
        </p:spPr>
        <p:txBody>
          <a:bodyPr wrap="none" lIns="0" tIns="0" rIns="0" bIns="0" rtlCol="0" anchor="t"/>
          <a:lstStyle/>
          <a:p>
            <a:pPr marL="0" indent="0" algn="l">
              <a:lnSpc>
                <a:spcPct val="104000"/>
              </a:lnSpc>
              <a:buNone/>
            </a:pPr>
            <a:r>
              <a:rPr lang="en-US" sz="1100" dirty="0">
                <a:solidFill>
                  <a:srgbClr val="EFD5FA"/>
                </a:solidFill>
                <a:latin typeface="Instrument Sans Medium" pitchFamily="34" charset="0"/>
                <a:ea typeface="Instrument Sans Medium" pitchFamily="34" charset="-122"/>
                <a:cs typeface="Instrument Sans Medium" pitchFamily="34" charset="-120"/>
              </a:rPr>
              <a:t>保存する目的</a:t>
            </a:r>
            <a:endParaRPr lang="en-US" sz="1100" dirty="0"/>
          </a:p>
        </p:txBody>
      </p:sp>
      <p:sp>
        <p:nvSpPr>
          <p:cNvPr id="7" name="Text 4"/>
          <p:cNvSpPr/>
          <p:nvPr/>
        </p:nvSpPr>
        <p:spPr>
          <a:xfrm>
            <a:off x="5925071" y="1447279"/>
            <a:ext cx="2549054" cy="324743"/>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ユーザーがどの曲をいつ再生したかを記録します。おすすめ機能の基盤データです。</a:t>
            </a:r>
            <a:endParaRPr lang="en-US" sz="850" dirty="0"/>
          </a:p>
        </p:txBody>
      </p:sp>
      <p:sp>
        <p:nvSpPr>
          <p:cNvPr id="8" name="Text 5"/>
          <p:cNvSpPr/>
          <p:nvPr/>
        </p:nvSpPr>
        <p:spPr>
          <a:xfrm>
            <a:off x="5925071" y="1861989"/>
            <a:ext cx="1869281" cy="176510"/>
          </a:xfrm>
          <a:prstGeom prst="rect">
            <a:avLst/>
          </a:prstGeom>
          <a:noFill/>
          <a:ln/>
        </p:spPr>
        <p:txBody>
          <a:bodyPr wrap="none" lIns="0" tIns="0" rIns="0" bIns="0" rtlCol="0" anchor="t"/>
          <a:lstStyle/>
          <a:p>
            <a:pPr marL="0" indent="0" algn="l">
              <a:lnSpc>
                <a:spcPct val="104000"/>
              </a:lnSpc>
              <a:buNone/>
            </a:pPr>
            <a:r>
              <a:rPr lang="en-US" sz="1100" dirty="0">
                <a:solidFill>
                  <a:srgbClr val="EFD5FA"/>
                </a:solidFill>
                <a:latin typeface="Instrument Sans Medium" pitchFamily="34" charset="0"/>
                <a:ea typeface="Instrument Sans Medium" pitchFamily="34" charset="-122"/>
                <a:cs typeface="Instrument Sans Medium" pitchFamily="34" charset="-120"/>
              </a:rPr>
              <a:t>フィールド一覧</a:t>
            </a:r>
            <a:endParaRPr lang="en-US" sz="1100" dirty="0"/>
          </a:p>
        </p:txBody>
      </p:sp>
      <p:sp>
        <p:nvSpPr>
          <p:cNvPr id="9" name="Shape 6"/>
          <p:cNvSpPr/>
          <p:nvPr/>
        </p:nvSpPr>
        <p:spPr>
          <a:xfrm>
            <a:off x="5925071" y="2139702"/>
            <a:ext cx="2549054" cy="1143000"/>
          </a:xfrm>
          <a:prstGeom prst="roundRect">
            <a:avLst>
              <a:gd name="adj" fmla="val 1483"/>
            </a:avLst>
          </a:prstGeom>
          <a:noFill/>
          <a:ln w="4763">
            <a:solidFill>
              <a:srgbClr val="FFFFFF">
                <a:alpha val="24000"/>
              </a:srgbClr>
            </a:solidFill>
            <a:prstDash val="solid"/>
          </a:ln>
        </p:spPr>
        <p:txBody>
          <a:bodyPr/>
          <a:lstStyle/>
          <a:p>
            <a:endParaRPr lang="ja-JP" altLang="en-US"/>
          </a:p>
        </p:txBody>
      </p:sp>
      <p:sp>
        <p:nvSpPr>
          <p:cNvPr id="10" name="Text 7"/>
          <p:cNvSpPr/>
          <p:nvPr/>
        </p:nvSpPr>
        <p:spPr>
          <a:xfrm>
            <a:off x="6042868" y="2203177"/>
            <a:ext cx="1244650" cy="162371"/>
          </a:xfrm>
          <a:prstGeom prst="rect">
            <a:avLst/>
          </a:prstGeom>
          <a:noFill/>
          <a:ln/>
        </p:spPr>
        <p:txBody>
          <a:bodyPr wrap="none" lIns="0" tIns="0" rIns="0" bIns="0" rtlCol="0" anchor="t"/>
          <a:lstStyle/>
          <a:p>
            <a:pPr marL="0" indent="0" algn="l">
              <a:lnSpc>
                <a:spcPct val="120000"/>
              </a:lnSpc>
              <a:buNone/>
            </a:pPr>
            <a:r>
              <a:rPr lang="en-US" sz="850" b="1" dirty="0">
                <a:solidFill>
                  <a:srgbClr val="C7CDD6"/>
                </a:solidFill>
                <a:latin typeface="Inter" pitchFamily="34" charset="0"/>
                <a:ea typeface="Inter" pitchFamily="34" charset="-122"/>
                <a:cs typeface="Inter" pitchFamily="34" charset="-120"/>
              </a:rPr>
              <a:t>history_id</a:t>
            </a:r>
            <a:endParaRPr lang="en-US" sz="850" dirty="0"/>
          </a:p>
        </p:txBody>
      </p:sp>
      <p:sp>
        <p:nvSpPr>
          <p:cNvPr id="11" name="Text 8"/>
          <p:cNvSpPr/>
          <p:nvPr/>
        </p:nvSpPr>
        <p:spPr>
          <a:xfrm>
            <a:off x="7061002" y="2203177"/>
            <a:ext cx="1752600"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主キー</a:t>
            </a:r>
            <a:endParaRPr lang="en-US" sz="850" dirty="0"/>
          </a:p>
        </p:txBody>
      </p:sp>
      <p:sp>
        <p:nvSpPr>
          <p:cNvPr id="12" name="Text 9"/>
          <p:cNvSpPr/>
          <p:nvPr/>
        </p:nvSpPr>
        <p:spPr>
          <a:xfrm>
            <a:off x="6042868" y="2487737"/>
            <a:ext cx="1244650"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user_id</a:t>
            </a:r>
            <a:endParaRPr lang="en-US" sz="850" dirty="0"/>
          </a:p>
        </p:txBody>
      </p:sp>
      <p:sp>
        <p:nvSpPr>
          <p:cNvPr id="13" name="Text 10"/>
          <p:cNvSpPr/>
          <p:nvPr/>
        </p:nvSpPr>
        <p:spPr>
          <a:xfrm>
            <a:off x="7061002" y="2487737"/>
            <a:ext cx="1752600"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外部キー → Users</a:t>
            </a:r>
            <a:endParaRPr lang="en-US" sz="850" dirty="0"/>
          </a:p>
        </p:txBody>
      </p:sp>
      <p:sp>
        <p:nvSpPr>
          <p:cNvPr id="14" name="Text 11"/>
          <p:cNvSpPr/>
          <p:nvPr/>
        </p:nvSpPr>
        <p:spPr>
          <a:xfrm>
            <a:off x="6042868" y="2772296"/>
            <a:ext cx="1244650"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song_id</a:t>
            </a:r>
            <a:endParaRPr lang="en-US" sz="850" dirty="0"/>
          </a:p>
        </p:txBody>
      </p:sp>
      <p:sp>
        <p:nvSpPr>
          <p:cNvPr id="15" name="Text 12"/>
          <p:cNvSpPr/>
          <p:nvPr/>
        </p:nvSpPr>
        <p:spPr>
          <a:xfrm>
            <a:off x="7061002" y="2772296"/>
            <a:ext cx="1752600"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外部キー → Songs</a:t>
            </a:r>
            <a:endParaRPr lang="en-US" sz="850" dirty="0"/>
          </a:p>
        </p:txBody>
      </p:sp>
      <p:sp>
        <p:nvSpPr>
          <p:cNvPr id="16" name="Text 13"/>
          <p:cNvSpPr/>
          <p:nvPr/>
        </p:nvSpPr>
        <p:spPr>
          <a:xfrm>
            <a:off x="6042868" y="3056855"/>
            <a:ext cx="1244650"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再生時間帯</a:t>
            </a:r>
            <a:endParaRPr lang="en-US" sz="850" dirty="0"/>
          </a:p>
        </p:txBody>
      </p:sp>
      <p:sp>
        <p:nvSpPr>
          <p:cNvPr id="17" name="Text 14"/>
          <p:cNvSpPr/>
          <p:nvPr/>
        </p:nvSpPr>
        <p:spPr>
          <a:xfrm>
            <a:off x="7061002" y="3056855"/>
            <a:ext cx="1752600"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時刻</a:t>
            </a:r>
            <a:endParaRPr lang="en-US" sz="850" dirty="0"/>
          </a:p>
        </p:txBody>
      </p:sp>
      <p:sp>
        <p:nvSpPr>
          <p:cNvPr id="18" name="Text 15"/>
          <p:cNvSpPr/>
          <p:nvPr/>
        </p:nvSpPr>
        <p:spPr>
          <a:xfrm>
            <a:off x="5925071" y="3383905"/>
            <a:ext cx="1869281" cy="176510"/>
          </a:xfrm>
          <a:prstGeom prst="rect">
            <a:avLst/>
          </a:prstGeom>
          <a:noFill/>
          <a:ln/>
        </p:spPr>
        <p:txBody>
          <a:bodyPr wrap="none" lIns="0" tIns="0" rIns="0" bIns="0" rtlCol="0" anchor="t"/>
          <a:lstStyle/>
          <a:p>
            <a:pPr marL="0" indent="0" algn="l">
              <a:lnSpc>
                <a:spcPct val="104000"/>
              </a:lnSpc>
              <a:buNone/>
            </a:pPr>
            <a:r>
              <a:rPr lang="en-US" sz="1100" dirty="0">
                <a:solidFill>
                  <a:srgbClr val="EFD5FA"/>
                </a:solidFill>
                <a:latin typeface="Instrument Sans Medium" pitchFamily="34" charset="0"/>
                <a:ea typeface="Instrument Sans Medium" pitchFamily="34" charset="-122"/>
                <a:cs typeface="Instrument Sans Medium" pitchFamily="34" charset="-120"/>
              </a:rPr>
              <a:t>レコード例</a:t>
            </a:r>
            <a:endParaRPr lang="en-US" sz="1100" dirty="0"/>
          </a:p>
        </p:txBody>
      </p:sp>
      <p:sp>
        <p:nvSpPr>
          <p:cNvPr id="19" name="Shape 16"/>
          <p:cNvSpPr/>
          <p:nvPr/>
        </p:nvSpPr>
        <p:spPr>
          <a:xfrm>
            <a:off x="5925071" y="3661618"/>
            <a:ext cx="2549054" cy="1011287"/>
          </a:xfrm>
          <a:prstGeom prst="roundRect">
            <a:avLst>
              <a:gd name="adj" fmla="val 1676"/>
            </a:avLst>
          </a:prstGeom>
          <a:noFill/>
          <a:ln w="4763">
            <a:solidFill>
              <a:srgbClr val="FFFFFF">
                <a:alpha val="24000"/>
              </a:srgbClr>
            </a:solidFill>
            <a:prstDash val="solid"/>
          </a:ln>
        </p:spPr>
        <p:txBody>
          <a:bodyPr/>
          <a:lstStyle/>
          <a:p>
            <a:endParaRPr lang="ja-JP" altLang="en-US"/>
          </a:p>
        </p:txBody>
      </p:sp>
      <p:sp>
        <p:nvSpPr>
          <p:cNvPr id="20" name="Shape 17"/>
          <p:cNvSpPr/>
          <p:nvPr/>
        </p:nvSpPr>
        <p:spPr>
          <a:xfrm>
            <a:off x="5929833" y="3666381"/>
            <a:ext cx="2539529" cy="442168"/>
          </a:xfrm>
          <a:prstGeom prst="rect">
            <a:avLst/>
          </a:prstGeom>
          <a:solidFill>
            <a:srgbClr val="FFFFFF">
              <a:alpha val="4000"/>
            </a:srgbClr>
          </a:solidFill>
          <a:ln/>
        </p:spPr>
        <p:txBody>
          <a:bodyPr/>
          <a:lstStyle/>
          <a:p>
            <a:endParaRPr lang="ja-JP" altLang="en-US"/>
          </a:p>
        </p:txBody>
      </p:sp>
      <p:sp>
        <p:nvSpPr>
          <p:cNvPr id="21" name="Text 18"/>
          <p:cNvSpPr/>
          <p:nvPr/>
        </p:nvSpPr>
        <p:spPr>
          <a:xfrm>
            <a:off x="6043017" y="3725094"/>
            <a:ext cx="406524" cy="324743"/>
          </a:xfrm>
          <a:prstGeom prst="rect">
            <a:avLst/>
          </a:prstGeom>
          <a:noFill/>
          <a:ln/>
        </p:spPr>
        <p:txBody>
          <a:bodyPr wrap="square" lIns="0" tIns="0" rIns="0" bIns="0" rtlCol="0" anchor="t">
            <a:normAutofit/>
          </a:bodyPr>
          <a:lstStyle/>
          <a:p>
            <a:pPr marL="0" indent="0" algn="l">
              <a:lnSpc>
                <a:spcPct val="120000"/>
              </a:lnSpc>
              <a:buNone/>
            </a:pPr>
            <a:r>
              <a:rPr lang="en-US" sz="850" b="1" dirty="0">
                <a:solidFill>
                  <a:srgbClr val="C7CDD6"/>
                </a:solidFill>
                <a:latin typeface="Inter" pitchFamily="34" charset="0"/>
                <a:ea typeface="Inter" pitchFamily="34" charset="-122"/>
                <a:cs typeface="Inter" pitchFamily="34" charset="-120"/>
              </a:rPr>
              <a:t>history_id</a:t>
            </a:r>
            <a:endParaRPr lang="en-US" sz="850" dirty="0"/>
          </a:p>
        </p:txBody>
      </p:sp>
      <p:sp>
        <p:nvSpPr>
          <p:cNvPr id="22" name="Text 19"/>
          <p:cNvSpPr/>
          <p:nvPr/>
        </p:nvSpPr>
        <p:spPr>
          <a:xfrm>
            <a:off x="6680225" y="3725094"/>
            <a:ext cx="404143" cy="324743"/>
          </a:xfrm>
          <a:prstGeom prst="rect">
            <a:avLst/>
          </a:prstGeom>
          <a:noFill/>
          <a:ln/>
        </p:spPr>
        <p:txBody>
          <a:bodyPr wrap="square" lIns="0" tIns="0" rIns="0" bIns="0" rtlCol="0" anchor="t">
            <a:normAutofit/>
          </a:bodyPr>
          <a:lstStyle/>
          <a:p>
            <a:pPr marL="0" indent="0" algn="l">
              <a:lnSpc>
                <a:spcPct val="120000"/>
              </a:lnSpc>
              <a:buNone/>
            </a:pPr>
            <a:r>
              <a:rPr lang="en-US" sz="850" b="1" dirty="0">
                <a:solidFill>
                  <a:srgbClr val="C7CDD6"/>
                </a:solidFill>
                <a:latin typeface="Inter" pitchFamily="34" charset="0"/>
                <a:ea typeface="Inter" pitchFamily="34" charset="-122"/>
                <a:cs typeface="Inter" pitchFamily="34" charset="-120"/>
              </a:rPr>
              <a:t>user_id</a:t>
            </a:r>
            <a:endParaRPr lang="en-US" sz="850" dirty="0"/>
          </a:p>
        </p:txBody>
      </p:sp>
      <p:sp>
        <p:nvSpPr>
          <p:cNvPr id="23" name="Text 20"/>
          <p:cNvSpPr/>
          <p:nvPr/>
        </p:nvSpPr>
        <p:spPr>
          <a:xfrm>
            <a:off x="7315051" y="3725094"/>
            <a:ext cx="404143" cy="324743"/>
          </a:xfrm>
          <a:prstGeom prst="rect">
            <a:avLst/>
          </a:prstGeom>
          <a:noFill/>
          <a:ln/>
        </p:spPr>
        <p:txBody>
          <a:bodyPr wrap="square" lIns="0" tIns="0" rIns="0" bIns="0" rtlCol="0" anchor="t">
            <a:normAutofit/>
          </a:bodyPr>
          <a:lstStyle/>
          <a:p>
            <a:pPr marL="0" indent="0" algn="l">
              <a:lnSpc>
                <a:spcPct val="120000"/>
              </a:lnSpc>
              <a:buNone/>
            </a:pPr>
            <a:r>
              <a:rPr lang="en-US" sz="850" b="1" dirty="0">
                <a:solidFill>
                  <a:srgbClr val="C7CDD6"/>
                </a:solidFill>
                <a:latin typeface="Inter" pitchFamily="34" charset="0"/>
                <a:ea typeface="Inter" pitchFamily="34" charset="-122"/>
                <a:cs typeface="Inter" pitchFamily="34" charset="-120"/>
              </a:rPr>
              <a:t>song_id</a:t>
            </a:r>
            <a:endParaRPr lang="en-US" sz="850" dirty="0"/>
          </a:p>
        </p:txBody>
      </p:sp>
      <p:sp>
        <p:nvSpPr>
          <p:cNvPr id="24" name="Text 21"/>
          <p:cNvSpPr/>
          <p:nvPr/>
        </p:nvSpPr>
        <p:spPr>
          <a:xfrm>
            <a:off x="7949878" y="3725094"/>
            <a:ext cx="406524" cy="324743"/>
          </a:xfrm>
          <a:prstGeom prst="rect">
            <a:avLst/>
          </a:prstGeom>
          <a:noFill/>
          <a:ln/>
        </p:spPr>
        <p:txBody>
          <a:bodyPr wrap="square" lIns="0" tIns="0" rIns="0" bIns="0" rtlCol="0" anchor="t">
            <a:normAutofit/>
          </a:bodyPr>
          <a:lstStyle/>
          <a:p>
            <a:pPr marL="0" indent="0" algn="l">
              <a:lnSpc>
                <a:spcPct val="120000"/>
              </a:lnSpc>
              <a:buNone/>
            </a:pPr>
            <a:r>
              <a:rPr lang="en-US" sz="850" b="1" dirty="0">
                <a:solidFill>
                  <a:srgbClr val="C7CDD6"/>
                </a:solidFill>
                <a:latin typeface="Inter" pitchFamily="34" charset="0"/>
                <a:ea typeface="Inter" pitchFamily="34" charset="-122"/>
                <a:cs typeface="Inter" pitchFamily="34" charset="-120"/>
              </a:rPr>
              <a:t>再生時間帯</a:t>
            </a:r>
            <a:endParaRPr lang="en-US" sz="850" dirty="0"/>
          </a:p>
        </p:txBody>
      </p:sp>
      <p:sp>
        <p:nvSpPr>
          <p:cNvPr id="25" name="Shape 22"/>
          <p:cNvSpPr/>
          <p:nvPr/>
        </p:nvSpPr>
        <p:spPr>
          <a:xfrm>
            <a:off x="5929833" y="4108549"/>
            <a:ext cx="2539529" cy="279797"/>
          </a:xfrm>
          <a:prstGeom prst="rect">
            <a:avLst/>
          </a:prstGeom>
          <a:solidFill>
            <a:srgbClr val="000000">
              <a:alpha val="4000"/>
            </a:srgbClr>
          </a:solidFill>
          <a:ln/>
        </p:spPr>
        <p:txBody>
          <a:bodyPr/>
          <a:lstStyle/>
          <a:p>
            <a:endParaRPr lang="ja-JP" altLang="en-US"/>
          </a:p>
        </p:txBody>
      </p:sp>
      <p:sp>
        <p:nvSpPr>
          <p:cNvPr id="26" name="Text 23"/>
          <p:cNvSpPr/>
          <p:nvPr/>
        </p:nvSpPr>
        <p:spPr>
          <a:xfrm>
            <a:off x="6043017" y="4167262"/>
            <a:ext cx="863724"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1</a:t>
            </a:r>
            <a:endParaRPr lang="en-US" sz="850" dirty="0"/>
          </a:p>
        </p:txBody>
      </p:sp>
      <p:sp>
        <p:nvSpPr>
          <p:cNvPr id="27" name="Text 24"/>
          <p:cNvSpPr/>
          <p:nvPr/>
        </p:nvSpPr>
        <p:spPr>
          <a:xfrm>
            <a:off x="6680225" y="4167262"/>
            <a:ext cx="861343"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1001</a:t>
            </a:r>
            <a:endParaRPr lang="en-US" sz="850" dirty="0"/>
          </a:p>
        </p:txBody>
      </p:sp>
      <p:sp>
        <p:nvSpPr>
          <p:cNvPr id="28" name="Text 25"/>
          <p:cNvSpPr/>
          <p:nvPr/>
        </p:nvSpPr>
        <p:spPr>
          <a:xfrm>
            <a:off x="7315051" y="4167262"/>
            <a:ext cx="861343"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301</a:t>
            </a:r>
            <a:endParaRPr lang="en-US" sz="850" dirty="0"/>
          </a:p>
        </p:txBody>
      </p:sp>
      <p:sp>
        <p:nvSpPr>
          <p:cNvPr id="29" name="Text 26"/>
          <p:cNvSpPr/>
          <p:nvPr/>
        </p:nvSpPr>
        <p:spPr>
          <a:xfrm>
            <a:off x="7949878" y="4167262"/>
            <a:ext cx="863724"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22:30</a:t>
            </a:r>
            <a:endParaRPr lang="en-US" sz="850" dirty="0"/>
          </a:p>
        </p:txBody>
      </p:sp>
      <p:sp>
        <p:nvSpPr>
          <p:cNvPr id="30" name="Shape 27"/>
          <p:cNvSpPr/>
          <p:nvPr/>
        </p:nvSpPr>
        <p:spPr>
          <a:xfrm>
            <a:off x="5929833" y="4388346"/>
            <a:ext cx="2539529" cy="279797"/>
          </a:xfrm>
          <a:prstGeom prst="rect">
            <a:avLst/>
          </a:prstGeom>
          <a:solidFill>
            <a:srgbClr val="FFFFFF">
              <a:alpha val="4000"/>
            </a:srgbClr>
          </a:solidFill>
          <a:ln/>
        </p:spPr>
        <p:txBody>
          <a:bodyPr/>
          <a:lstStyle/>
          <a:p>
            <a:endParaRPr lang="ja-JP" altLang="en-US"/>
          </a:p>
        </p:txBody>
      </p:sp>
      <p:sp>
        <p:nvSpPr>
          <p:cNvPr id="31" name="Text 28"/>
          <p:cNvSpPr/>
          <p:nvPr/>
        </p:nvSpPr>
        <p:spPr>
          <a:xfrm>
            <a:off x="6043017" y="4447059"/>
            <a:ext cx="863724"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2</a:t>
            </a:r>
            <a:endParaRPr lang="en-US" sz="850" dirty="0"/>
          </a:p>
        </p:txBody>
      </p:sp>
      <p:sp>
        <p:nvSpPr>
          <p:cNvPr id="32" name="Text 29"/>
          <p:cNvSpPr/>
          <p:nvPr/>
        </p:nvSpPr>
        <p:spPr>
          <a:xfrm>
            <a:off x="6680225" y="4447059"/>
            <a:ext cx="861343"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1001</a:t>
            </a:r>
            <a:endParaRPr lang="en-US" sz="850" dirty="0"/>
          </a:p>
        </p:txBody>
      </p:sp>
      <p:sp>
        <p:nvSpPr>
          <p:cNvPr id="33" name="Text 30"/>
          <p:cNvSpPr/>
          <p:nvPr/>
        </p:nvSpPr>
        <p:spPr>
          <a:xfrm>
            <a:off x="7315051" y="4447059"/>
            <a:ext cx="861343"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302</a:t>
            </a:r>
            <a:endParaRPr lang="en-US" sz="850" dirty="0"/>
          </a:p>
        </p:txBody>
      </p:sp>
      <p:sp>
        <p:nvSpPr>
          <p:cNvPr id="34" name="Text 31"/>
          <p:cNvSpPr/>
          <p:nvPr/>
        </p:nvSpPr>
        <p:spPr>
          <a:xfrm>
            <a:off x="7949878" y="4447059"/>
            <a:ext cx="863724" cy="162371"/>
          </a:xfrm>
          <a:prstGeom prst="rect">
            <a:avLst/>
          </a:prstGeom>
          <a:noFill/>
          <a:ln/>
        </p:spPr>
        <p:txBody>
          <a:bodyPr wrap="none" lIns="0" tIns="0" rIns="0" bIns="0" rtlCol="0" anchor="t"/>
          <a:lstStyle/>
          <a:p>
            <a:pPr marL="0" indent="0" algn="l">
              <a:lnSpc>
                <a:spcPct val="120000"/>
              </a:lnSpc>
              <a:buNone/>
            </a:pPr>
            <a:r>
              <a:rPr lang="en-US" sz="850" dirty="0">
                <a:solidFill>
                  <a:srgbClr val="C7CDD6"/>
                </a:solidFill>
                <a:latin typeface="Inter" pitchFamily="34" charset="0"/>
                <a:ea typeface="Inter" pitchFamily="34" charset="-122"/>
                <a:cs typeface="Inter" pitchFamily="34" charset="-120"/>
              </a:rPr>
              <a:t>23:15</a:t>
            </a:r>
            <a:endParaRPr lang="en-US" sz="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1209452" y="304577"/>
            <a:ext cx="532135" cy="163562"/>
          </a:xfrm>
          <a:prstGeom prst="roundRect">
            <a:avLst>
              <a:gd name="adj" fmla="val 7151"/>
            </a:avLst>
          </a:prstGeom>
          <a:solidFill>
            <a:srgbClr val="4A0303"/>
          </a:solidFill>
          <a:ln/>
        </p:spPr>
        <p:txBody>
          <a:bodyPr/>
          <a:lstStyle/>
          <a:p>
            <a:endParaRPr lang="ja-JP" altLang="en-US"/>
          </a:p>
        </p:txBody>
      </p:sp>
      <p:sp>
        <p:nvSpPr>
          <p:cNvPr id="3" name="Text 1"/>
          <p:cNvSpPr/>
          <p:nvPr/>
        </p:nvSpPr>
        <p:spPr>
          <a:xfrm>
            <a:off x="1267867" y="333747"/>
            <a:ext cx="872505" cy="105221"/>
          </a:xfrm>
          <a:prstGeom prst="rect">
            <a:avLst/>
          </a:prstGeom>
          <a:noFill/>
          <a:ln/>
        </p:spPr>
        <p:txBody>
          <a:bodyPr wrap="none" lIns="0" tIns="0" rIns="0" bIns="0" rtlCol="0" anchor="t"/>
          <a:lstStyle/>
          <a:p>
            <a:pPr marL="0" indent="0" algn="l">
              <a:lnSpc>
                <a:spcPct val="112000"/>
              </a:lnSpc>
              <a:buNone/>
            </a:pPr>
            <a:r>
              <a:rPr lang="en-US" sz="600" dirty="0">
                <a:solidFill>
                  <a:srgbClr val="C7CDD6"/>
                </a:solidFill>
                <a:latin typeface="Inter" pitchFamily="34" charset="0"/>
                <a:ea typeface="Inter" pitchFamily="34" charset="-122"/>
                <a:cs typeface="Inter" pitchFamily="34" charset="-120"/>
              </a:rPr>
              <a:t>テーブル⑥</a:t>
            </a:r>
            <a:endParaRPr lang="en-US" sz="600" dirty="0"/>
          </a:p>
        </p:txBody>
      </p:sp>
      <p:sp>
        <p:nvSpPr>
          <p:cNvPr id="4" name="Shape 2"/>
          <p:cNvSpPr/>
          <p:nvPr/>
        </p:nvSpPr>
        <p:spPr>
          <a:xfrm>
            <a:off x="1790254" y="304577"/>
            <a:ext cx="532135" cy="163562"/>
          </a:xfrm>
          <a:prstGeom prst="roundRect">
            <a:avLst>
              <a:gd name="adj" fmla="val 7151"/>
            </a:avLst>
          </a:prstGeom>
          <a:solidFill>
            <a:srgbClr val="4A0303"/>
          </a:solidFill>
          <a:ln/>
        </p:spPr>
        <p:txBody>
          <a:bodyPr/>
          <a:lstStyle/>
          <a:p>
            <a:endParaRPr lang="ja-JP" altLang="en-US"/>
          </a:p>
        </p:txBody>
      </p:sp>
      <p:sp>
        <p:nvSpPr>
          <p:cNvPr id="5" name="Text 3"/>
          <p:cNvSpPr/>
          <p:nvPr/>
        </p:nvSpPr>
        <p:spPr>
          <a:xfrm>
            <a:off x="1848669" y="333747"/>
            <a:ext cx="872505" cy="105221"/>
          </a:xfrm>
          <a:prstGeom prst="rect">
            <a:avLst/>
          </a:prstGeom>
          <a:noFill/>
          <a:ln/>
        </p:spPr>
        <p:txBody>
          <a:bodyPr wrap="none" lIns="0" tIns="0" rIns="0" bIns="0" rtlCol="0" anchor="t"/>
          <a:lstStyle/>
          <a:p>
            <a:pPr marL="0" indent="0" algn="l">
              <a:lnSpc>
                <a:spcPct val="112000"/>
              </a:lnSpc>
              <a:buNone/>
            </a:pPr>
            <a:r>
              <a:rPr lang="en-US" sz="600" dirty="0">
                <a:solidFill>
                  <a:srgbClr val="C7CDD6"/>
                </a:solidFill>
                <a:latin typeface="Inter" pitchFamily="34" charset="0"/>
                <a:ea typeface="Inter" pitchFamily="34" charset="-122"/>
                <a:cs typeface="Inter" pitchFamily="34" charset="-120"/>
              </a:rPr>
              <a:t>テーブル⑦</a:t>
            </a:r>
            <a:endParaRPr lang="en-US" sz="600" dirty="0"/>
          </a:p>
        </p:txBody>
      </p:sp>
      <p:sp>
        <p:nvSpPr>
          <p:cNvPr id="6" name="Text 4"/>
          <p:cNvSpPr/>
          <p:nvPr/>
        </p:nvSpPr>
        <p:spPr>
          <a:xfrm>
            <a:off x="1209452" y="494928"/>
            <a:ext cx="4822403" cy="304502"/>
          </a:xfrm>
          <a:prstGeom prst="rect">
            <a:avLst/>
          </a:prstGeom>
          <a:noFill/>
          <a:ln/>
        </p:spPr>
        <p:txBody>
          <a:bodyPr wrap="none" lIns="0" tIns="0" rIns="0" bIns="0" rtlCol="0" anchor="t"/>
          <a:lstStyle/>
          <a:p>
            <a:pPr marL="0" indent="0" algn="l">
              <a:lnSpc>
                <a:spcPct val="104000"/>
              </a:lnSpc>
              <a:buNone/>
            </a:pPr>
            <a:r>
              <a:rPr lang="en-US" sz="1900" dirty="0">
                <a:solidFill>
                  <a:srgbClr val="EFD5FA"/>
                </a:solidFill>
                <a:latin typeface="Instrument Sans Medium" pitchFamily="34" charset="0"/>
                <a:ea typeface="Instrument Sans Medium" pitchFamily="34" charset="-122"/>
                <a:cs typeface="Instrument Sans Medium" pitchFamily="34" charset="-120"/>
              </a:rPr>
              <a:t>Subscription_Payments・Ads テーブル</a:t>
            </a:r>
            <a:endParaRPr lang="en-US" sz="1900" dirty="0"/>
          </a:p>
        </p:txBody>
      </p:sp>
      <p:sp>
        <p:nvSpPr>
          <p:cNvPr id="7" name="Text 5"/>
          <p:cNvSpPr/>
          <p:nvPr/>
        </p:nvSpPr>
        <p:spPr>
          <a:xfrm>
            <a:off x="1209452" y="966862"/>
            <a:ext cx="2199233" cy="309265"/>
          </a:xfrm>
          <a:prstGeom prst="rect">
            <a:avLst/>
          </a:prstGeom>
          <a:noFill/>
          <a:ln/>
        </p:spPr>
        <p:txBody>
          <a:bodyPr wrap="square" lIns="0" tIns="0" rIns="0" bIns="0" rtlCol="0" anchor="t">
            <a:normAutofit/>
          </a:bodyPr>
          <a:lstStyle/>
          <a:p>
            <a:pPr marL="0" indent="0" algn="l">
              <a:lnSpc>
                <a:spcPct val="104000"/>
              </a:lnSpc>
              <a:buNone/>
            </a:pPr>
            <a:r>
              <a:rPr lang="en-US" sz="950" dirty="0">
                <a:solidFill>
                  <a:srgbClr val="000000"/>
                </a:solidFill>
                <a:latin typeface="Instrument Sans Medium" pitchFamily="34" charset="0"/>
                <a:ea typeface="Instrument Sans Medium" pitchFamily="34" charset="-122"/>
                <a:cs typeface="Instrument Sans Medium" pitchFamily="34" charset="-120"/>
              </a:rPr>
              <a:t>💳</a:t>
            </a:r>
            <a:r>
              <a:rPr lang="en-US" sz="950" dirty="0">
                <a:solidFill>
                  <a:srgbClr val="EFD5FA"/>
                </a:solidFill>
                <a:latin typeface="Instrument Sans Medium" pitchFamily="34" charset="0"/>
                <a:ea typeface="Instrument Sans Medium" pitchFamily="34" charset="-122"/>
                <a:cs typeface="Instrument Sans Medium" pitchFamily="34" charset="-120"/>
              </a:rPr>
              <a:t> Subscription_Payments（課金履歴）</a:t>
            </a:r>
            <a:endParaRPr lang="en-US" sz="950" dirty="0"/>
          </a:p>
        </p:txBody>
      </p:sp>
      <p:sp>
        <p:nvSpPr>
          <p:cNvPr id="8" name="Text 6"/>
          <p:cNvSpPr/>
          <p:nvPr/>
        </p:nvSpPr>
        <p:spPr>
          <a:xfrm>
            <a:off x="1209452" y="1343099"/>
            <a:ext cx="265643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有料プランの支払い履歴を管理します。</a:t>
            </a:r>
            <a:endParaRPr lang="en-US" sz="750" dirty="0"/>
          </a:p>
        </p:txBody>
      </p:sp>
      <p:sp>
        <p:nvSpPr>
          <p:cNvPr id="9" name="Shape 7"/>
          <p:cNvSpPr/>
          <p:nvPr/>
        </p:nvSpPr>
        <p:spPr>
          <a:xfrm>
            <a:off x="1209452" y="1550045"/>
            <a:ext cx="2199233" cy="909638"/>
          </a:xfrm>
          <a:prstGeom prst="roundRect">
            <a:avLst>
              <a:gd name="adj" fmla="val 1607"/>
            </a:avLst>
          </a:prstGeom>
          <a:noFill/>
          <a:ln w="4763">
            <a:solidFill>
              <a:srgbClr val="FFFFFF">
                <a:alpha val="24000"/>
              </a:srgbClr>
            </a:solidFill>
            <a:prstDash val="solid"/>
          </a:ln>
        </p:spPr>
        <p:txBody>
          <a:bodyPr/>
          <a:lstStyle/>
          <a:p>
            <a:endParaRPr lang="ja-JP" altLang="en-US"/>
          </a:p>
        </p:txBody>
      </p:sp>
      <p:sp>
        <p:nvSpPr>
          <p:cNvPr id="10" name="Text 8"/>
          <p:cNvSpPr/>
          <p:nvPr/>
        </p:nvSpPr>
        <p:spPr>
          <a:xfrm>
            <a:off x="1311697" y="1599754"/>
            <a:ext cx="1135856" cy="131564"/>
          </a:xfrm>
          <a:prstGeom prst="rect">
            <a:avLst/>
          </a:prstGeom>
          <a:noFill/>
          <a:ln/>
        </p:spPr>
        <p:txBody>
          <a:bodyPr wrap="none" lIns="0" tIns="0" rIns="0" bIns="0" rtlCol="0" anchor="t"/>
          <a:lstStyle/>
          <a:p>
            <a:pPr marL="0" indent="0" algn="l">
              <a:lnSpc>
                <a:spcPct val="113000"/>
              </a:lnSpc>
              <a:buNone/>
            </a:pPr>
            <a:r>
              <a:rPr lang="en-US" sz="750" b="1" dirty="0">
                <a:solidFill>
                  <a:srgbClr val="C7CDD6"/>
                </a:solidFill>
                <a:latin typeface="Inter" pitchFamily="34" charset="0"/>
                <a:ea typeface="Inter" pitchFamily="34" charset="-122"/>
                <a:cs typeface="Inter" pitchFamily="34" charset="-120"/>
              </a:rPr>
              <a:t>payment_id</a:t>
            </a:r>
            <a:endParaRPr lang="en-US" sz="750" dirty="0"/>
          </a:p>
        </p:txBody>
      </p:sp>
      <p:sp>
        <p:nvSpPr>
          <p:cNvPr id="11" name="Text 9"/>
          <p:cNvSpPr/>
          <p:nvPr/>
        </p:nvSpPr>
        <p:spPr>
          <a:xfrm>
            <a:off x="2189931" y="1599754"/>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主キー</a:t>
            </a:r>
            <a:endParaRPr lang="en-US" sz="750" dirty="0"/>
          </a:p>
        </p:txBody>
      </p:sp>
      <p:sp>
        <p:nvSpPr>
          <p:cNvPr id="12" name="Text 10"/>
          <p:cNvSpPr/>
          <p:nvPr/>
        </p:nvSpPr>
        <p:spPr>
          <a:xfrm>
            <a:off x="1311697" y="1825972"/>
            <a:ext cx="1135856"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user_id</a:t>
            </a:r>
            <a:endParaRPr lang="en-US" sz="750" dirty="0"/>
          </a:p>
        </p:txBody>
      </p:sp>
      <p:sp>
        <p:nvSpPr>
          <p:cNvPr id="13" name="Text 11"/>
          <p:cNvSpPr/>
          <p:nvPr/>
        </p:nvSpPr>
        <p:spPr>
          <a:xfrm>
            <a:off x="2189931" y="1825972"/>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外部キー → Users</a:t>
            </a:r>
            <a:endParaRPr lang="en-US" sz="750" dirty="0"/>
          </a:p>
        </p:txBody>
      </p:sp>
      <p:sp>
        <p:nvSpPr>
          <p:cNvPr id="14" name="Text 12"/>
          <p:cNvSpPr/>
          <p:nvPr/>
        </p:nvSpPr>
        <p:spPr>
          <a:xfrm>
            <a:off x="1311697" y="2052191"/>
            <a:ext cx="1135856"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金額</a:t>
            </a:r>
            <a:endParaRPr lang="en-US" sz="750" dirty="0"/>
          </a:p>
        </p:txBody>
      </p:sp>
      <p:sp>
        <p:nvSpPr>
          <p:cNvPr id="15" name="Text 13"/>
          <p:cNvSpPr/>
          <p:nvPr/>
        </p:nvSpPr>
        <p:spPr>
          <a:xfrm>
            <a:off x="2189931" y="2052191"/>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円</a:t>
            </a:r>
            <a:endParaRPr lang="en-US" sz="750" dirty="0"/>
          </a:p>
        </p:txBody>
      </p:sp>
      <p:sp>
        <p:nvSpPr>
          <p:cNvPr id="16" name="Text 14"/>
          <p:cNvSpPr/>
          <p:nvPr/>
        </p:nvSpPr>
        <p:spPr>
          <a:xfrm>
            <a:off x="1311697" y="2278410"/>
            <a:ext cx="1135856"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支払日</a:t>
            </a:r>
            <a:endParaRPr lang="en-US" sz="750" dirty="0"/>
          </a:p>
        </p:txBody>
      </p:sp>
      <p:sp>
        <p:nvSpPr>
          <p:cNvPr id="17" name="Text 15"/>
          <p:cNvSpPr/>
          <p:nvPr/>
        </p:nvSpPr>
        <p:spPr>
          <a:xfrm>
            <a:off x="2189931" y="2278410"/>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日付</a:t>
            </a:r>
            <a:endParaRPr lang="en-US" sz="750" dirty="0"/>
          </a:p>
        </p:txBody>
      </p:sp>
      <p:sp>
        <p:nvSpPr>
          <p:cNvPr id="18" name="Text 16"/>
          <p:cNvSpPr/>
          <p:nvPr/>
        </p:nvSpPr>
        <p:spPr>
          <a:xfrm>
            <a:off x="1209452" y="2535064"/>
            <a:ext cx="2656433" cy="131564"/>
          </a:xfrm>
          <a:prstGeom prst="rect">
            <a:avLst/>
          </a:prstGeom>
          <a:noFill/>
          <a:ln/>
        </p:spPr>
        <p:txBody>
          <a:bodyPr wrap="none" lIns="0" tIns="0" rIns="0" bIns="0" rtlCol="0" anchor="t"/>
          <a:lstStyle/>
          <a:p>
            <a:pPr marL="0" indent="0" algn="l">
              <a:lnSpc>
                <a:spcPct val="113000"/>
              </a:lnSpc>
              <a:buNone/>
            </a:pPr>
            <a:r>
              <a:rPr lang="en-US" sz="750" b="1" dirty="0">
                <a:solidFill>
                  <a:srgbClr val="C7CDD6"/>
                </a:solidFill>
                <a:latin typeface="Inter" pitchFamily="34" charset="0"/>
                <a:ea typeface="Inter" pitchFamily="34" charset="-122"/>
                <a:cs typeface="Inter" pitchFamily="34" charset="-120"/>
              </a:rPr>
              <a:t>例：</a:t>
            </a:r>
            <a:r>
              <a:rPr lang="en-US" sz="750" dirty="0">
                <a:solidFill>
                  <a:srgbClr val="C7CDD6"/>
                </a:solidFill>
                <a:latin typeface="Inter" pitchFamily="34" charset="0"/>
                <a:ea typeface="Inter" pitchFamily="34" charset="-122"/>
                <a:cs typeface="Inter" pitchFamily="34" charset="-120"/>
              </a:rPr>
              <a:t>1 | 1001 | 980円 | 2026/5/1</a:t>
            </a:r>
            <a:endParaRPr lang="en-US" sz="750" dirty="0"/>
          </a:p>
        </p:txBody>
      </p:sp>
      <p:sp>
        <p:nvSpPr>
          <p:cNvPr id="19" name="Shape 17"/>
          <p:cNvSpPr/>
          <p:nvPr/>
        </p:nvSpPr>
        <p:spPr>
          <a:xfrm>
            <a:off x="1209452" y="2766343"/>
            <a:ext cx="2199233" cy="7293"/>
          </a:xfrm>
          <a:prstGeom prst="rect">
            <a:avLst/>
          </a:prstGeom>
          <a:solidFill>
            <a:srgbClr val="C7CDD6">
              <a:alpha val="50000"/>
            </a:srgbClr>
          </a:solidFill>
          <a:ln/>
        </p:spPr>
        <p:txBody>
          <a:bodyPr/>
          <a:lstStyle/>
          <a:p>
            <a:endParaRPr lang="ja-JP" altLang="en-US"/>
          </a:p>
        </p:txBody>
      </p:sp>
      <p:sp>
        <p:nvSpPr>
          <p:cNvPr id="20" name="Text 18"/>
          <p:cNvSpPr/>
          <p:nvPr/>
        </p:nvSpPr>
        <p:spPr>
          <a:xfrm>
            <a:off x="1209452" y="2873350"/>
            <a:ext cx="1675507" cy="157014"/>
          </a:xfrm>
          <a:prstGeom prst="rect">
            <a:avLst/>
          </a:prstGeom>
          <a:noFill/>
          <a:ln/>
        </p:spPr>
        <p:txBody>
          <a:bodyPr wrap="none" lIns="0" tIns="0" rIns="0" bIns="0" rtlCol="0" anchor="t"/>
          <a:lstStyle/>
          <a:p>
            <a:pPr marL="0" indent="0" algn="l">
              <a:lnSpc>
                <a:spcPct val="104000"/>
              </a:lnSpc>
              <a:buNone/>
            </a:pPr>
            <a:r>
              <a:rPr lang="en-US" sz="950" dirty="0">
                <a:solidFill>
                  <a:srgbClr val="000000"/>
                </a:solidFill>
                <a:latin typeface="Instrument Sans Medium" pitchFamily="34" charset="0"/>
                <a:ea typeface="Instrument Sans Medium" pitchFamily="34" charset="-122"/>
                <a:cs typeface="Instrument Sans Medium" pitchFamily="34" charset="-120"/>
              </a:rPr>
              <a:t>📢</a:t>
            </a:r>
            <a:r>
              <a:rPr lang="en-US" sz="950" dirty="0">
                <a:solidFill>
                  <a:srgbClr val="EFD5FA"/>
                </a:solidFill>
                <a:latin typeface="Instrument Sans Medium" pitchFamily="34" charset="0"/>
                <a:ea typeface="Instrument Sans Medium" pitchFamily="34" charset="-122"/>
                <a:cs typeface="Instrument Sans Medium" pitchFamily="34" charset="-120"/>
              </a:rPr>
              <a:t> Ads（広告）</a:t>
            </a:r>
            <a:endParaRPr lang="en-US" sz="950" dirty="0"/>
          </a:p>
        </p:txBody>
      </p:sp>
      <p:sp>
        <p:nvSpPr>
          <p:cNvPr id="21" name="Text 19"/>
          <p:cNvSpPr/>
          <p:nvPr/>
        </p:nvSpPr>
        <p:spPr>
          <a:xfrm>
            <a:off x="1209452" y="3097337"/>
            <a:ext cx="2199233" cy="263128"/>
          </a:xfrm>
          <a:prstGeom prst="rect">
            <a:avLst/>
          </a:prstGeom>
          <a:noFill/>
          <a:ln/>
        </p:spPr>
        <p:txBody>
          <a:bodyPr wrap="square" lIns="0" tIns="0" rIns="0" bIns="0" rtlCol="0" anchor="t">
            <a:normAutofit/>
          </a:bodyPr>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無料プランユーザーに表示する広告を管理します。</a:t>
            </a:r>
            <a:endParaRPr lang="en-US" sz="750" dirty="0"/>
          </a:p>
        </p:txBody>
      </p:sp>
      <p:sp>
        <p:nvSpPr>
          <p:cNvPr id="22" name="Shape 20"/>
          <p:cNvSpPr/>
          <p:nvPr/>
        </p:nvSpPr>
        <p:spPr>
          <a:xfrm>
            <a:off x="1209452" y="3435846"/>
            <a:ext cx="2199233" cy="1135856"/>
          </a:xfrm>
          <a:prstGeom prst="roundRect">
            <a:avLst>
              <a:gd name="adj" fmla="val 1287"/>
            </a:avLst>
          </a:prstGeom>
          <a:noFill/>
          <a:ln w="4763">
            <a:solidFill>
              <a:srgbClr val="FFFFFF">
                <a:alpha val="24000"/>
              </a:srgbClr>
            </a:solidFill>
            <a:prstDash val="solid"/>
          </a:ln>
        </p:spPr>
        <p:txBody>
          <a:bodyPr/>
          <a:lstStyle/>
          <a:p>
            <a:endParaRPr lang="ja-JP" altLang="en-US"/>
          </a:p>
        </p:txBody>
      </p:sp>
      <p:sp>
        <p:nvSpPr>
          <p:cNvPr id="23" name="Text 21"/>
          <p:cNvSpPr/>
          <p:nvPr/>
        </p:nvSpPr>
        <p:spPr>
          <a:xfrm>
            <a:off x="1311697" y="3485555"/>
            <a:ext cx="1135856" cy="131564"/>
          </a:xfrm>
          <a:prstGeom prst="rect">
            <a:avLst/>
          </a:prstGeom>
          <a:noFill/>
          <a:ln/>
        </p:spPr>
        <p:txBody>
          <a:bodyPr wrap="none" lIns="0" tIns="0" rIns="0" bIns="0" rtlCol="0" anchor="t"/>
          <a:lstStyle/>
          <a:p>
            <a:pPr marL="0" indent="0" algn="l">
              <a:lnSpc>
                <a:spcPct val="113000"/>
              </a:lnSpc>
              <a:buNone/>
            </a:pPr>
            <a:r>
              <a:rPr lang="en-US" sz="750" b="1" dirty="0">
                <a:solidFill>
                  <a:srgbClr val="C7CDD6"/>
                </a:solidFill>
                <a:latin typeface="Inter" pitchFamily="34" charset="0"/>
                <a:ea typeface="Inter" pitchFamily="34" charset="-122"/>
                <a:cs typeface="Inter" pitchFamily="34" charset="-120"/>
              </a:rPr>
              <a:t>ad_id</a:t>
            </a:r>
            <a:endParaRPr lang="en-US" sz="750" dirty="0"/>
          </a:p>
        </p:txBody>
      </p:sp>
      <p:sp>
        <p:nvSpPr>
          <p:cNvPr id="24" name="Text 22"/>
          <p:cNvSpPr/>
          <p:nvPr/>
        </p:nvSpPr>
        <p:spPr>
          <a:xfrm>
            <a:off x="2189931" y="3485555"/>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主キー</a:t>
            </a:r>
            <a:endParaRPr lang="en-US" sz="750" dirty="0"/>
          </a:p>
        </p:txBody>
      </p:sp>
      <p:sp>
        <p:nvSpPr>
          <p:cNvPr id="25" name="Text 23"/>
          <p:cNvSpPr/>
          <p:nvPr/>
        </p:nvSpPr>
        <p:spPr>
          <a:xfrm>
            <a:off x="1311697" y="3711773"/>
            <a:ext cx="1135856"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広告主</a:t>
            </a:r>
            <a:endParaRPr lang="en-US" sz="750" dirty="0"/>
          </a:p>
        </p:txBody>
      </p:sp>
      <p:sp>
        <p:nvSpPr>
          <p:cNvPr id="26" name="Text 24"/>
          <p:cNvSpPr/>
          <p:nvPr/>
        </p:nvSpPr>
        <p:spPr>
          <a:xfrm>
            <a:off x="2189931" y="3711773"/>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企業名</a:t>
            </a:r>
            <a:endParaRPr lang="en-US" sz="750" dirty="0"/>
          </a:p>
        </p:txBody>
      </p:sp>
      <p:sp>
        <p:nvSpPr>
          <p:cNvPr id="27" name="Text 25"/>
          <p:cNvSpPr/>
          <p:nvPr/>
        </p:nvSpPr>
        <p:spPr>
          <a:xfrm>
            <a:off x="1311697" y="3937992"/>
            <a:ext cx="1135856"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ジャンル</a:t>
            </a:r>
            <a:endParaRPr lang="en-US" sz="750" dirty="0"/>
          </a:p>
        </p:txBody>
      </p:sp>
      <p:sp>
        <p:nvSpPr>
          <p:cNvPr id="28" name="Text 26"/>
          <p:cNvSpPr/>
          <p:nvPr/>
        </p:nvSpPr>
        <p:spPr>
          <a:xfrm>
            <a:off x="2189931" y="3937992"/>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スポーツ など</a:t>
            </a:r>
            <a:endParaRPr lang="en-US" sz="750" dirty="0"/>
          </a:p>
        </p:txBody>
      </p:sp>
      <p:sp>
        <p:nvSpPr>
          <p:cNvPr id="29" name="Text 27"/>
          <p:cNvSpPr/>
          <p:nvPr/>
        </p:nvSpPr>
        <p:spPr>
          <a:xfrm>
            <a:off x="1311697" y="4164211"/>
            <a:ext cx="1135856"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広告時間</a:t>
            </a:r>
            <a:endParaRPr lang="en-US" sz="750" dirty="0"/>
          </a:p>
        </p:txBody>
      </p:sp>
      <p:sp>
        <p:nvSpPr>
          <p:cNvPr id="30" name="Text 28"/>
          <p:cNvSpPr/>
          <p:nvPr/>
        </p:nvSpPr>
        <p:spPr>
          <a:xfrm>
            <a:off x="2189931" y="4164211"/>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秒</a:t>
            </a:r>
            <a:endParaRPr lang="en-US" sz="750" dirty="0"/>
          </a:p>
        </p:txBody>
      </p:sp>
      <p:sp>
        <p:nvSpPr>
          <p:cNvPr id="31" name="Text 29"/>
          <p:cNvSpPr/>
          <p:nvPr/>
        </p:nvSpPr>
        <p:spPr>
          <a:xfrm>
            <a:off x="1311697" y="4390430"/>
            <a:ext cx="1135856"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ターゲット層</a:t>
            </a:r>
            <a:endParaRPr lang="en-US" sz="750" dirty="0"/>
          </a:p>
        </p:txBody>
      </p:sp>
      <p:sp>
        <p:nvSpPr>
          <p:cNvPr id="32" name="Text 30"/>
          <p:cNvSpPr/>
          <p:nvPr/>
        </p:nvSpPr>
        <p:spPr>
          <a:xfrm>
            <a:off x="2189931" y="4390430"/>
            <a:ext cx="1573783" cy="131564"/>
          </a:xfrm>
          <a:prstGeom prst="rect">
            <a:avLst/>
          </a:prstGeom>
          <a:noFill/>
          <a:ln/>
        </p:spPr>
        <p:txBody>
          <a:bodyPr wrap="none" lIns="0" tIns="0" rIns="0" bIns="0" rtlCol="0" anchor="t"/>
          <a:lstStyle/>
          <a:p>
            <a:pPr marL="0" indent="0" algn="l">
              <a:lnSpc>
                <a:spcPct val="113000"/>
              </a:lnSpc>
              <a:buNone/>
            </a:pPr>
            <a:r>
              <a:rPr lang="en-US" sz="750" dirty="0">
                <a:solidFill>
                  <a:srgbClr val="C7CDD6"/>
                </a:solidFill>
                <a:latin typeface="Inter" pitchFamily="34" charset="0"/>
                <a:ea typeface="Inter" pitchFamily="34" charset="-122"/>
                <a:cs typeface="Inter" pitchFamily="34" charset="-120"/>
              </a:rPr>
              <a:t>属性</a:t>
            </a:r>
            <a:endParaRPr lang="en-US" sz="750" dirty="0"/>
          </a:p>
        </p:txBody>
      </p:sp>
      <p:sp>
        <p:nvSpPr>
          <p:cNvPr id="33" name="Text 31"/>
          <p:cNvSpPr/>
          <p:nvPr/>
        </p:nvSpPr>
        <p:spPr>
          <a:xfrm>
            <a:off x="1209452" y="4647084"/>
            <a:ext cx="2656433" cy="131564"/>
          </a:xfrm>
          <a:prstGeom prst="rect">
            <a:avLst/>
          </a:prstGeom>
          <a:noFill/>
          <a:ln/>
        </p:spPr>
        <p:txBody>
          <a:bodyPr wrap="none" lIns="0" tIns="0" rIns="0" bIns="0" rtlCol="0" anchor="t"/>
          <a:lstStyle/>
          <a:p>
            <a:pPr marL="0" indent="0" algn="l">
              <a:lnSpc>
                <a:spcPct val="113000"/>
              </a:lnSpc>
              <a:buNone/>
            </a:pPr>
            <a:r>
              <a:rPr lang="en-US" sz="750" b="1" dirty="0">
                <a:solidFill>
                  <a:srgbClr val="C7CDD6"/>
                </a:solidFill>
                <a:latin typeface="Inter" pitchFamily="34" charset="0"/>
                <a:ea typeface="Inter" pitchFamily="34" charset="-122"/>
                <a:cs typeface="Inter" pitchFamily="34" charset="-120"/>
              </a:rPr>
              <a:t>例：</a:t>
            </a:r>
            <a:r>
              <a:rPr lang="en-US" sz="750" dirty="0">
                <a:solidFill>
                  <a:srgbClr val="C7CDD6"/>
                </a:solidFill>
                <a:latin typeface="Inter" pitchFamily="34" charset="0"/>
                <a:ea typeface="Inter" pitchFamily="34" charset="-122"/>
                <a:cs typeface="Inter" pitchFamily="34" charset="-120"/>
              </a:rPr>
              <a:t>401 | Nike | スポーツ | 30秒 | 筋トレ好き</a:t>
            </a:r>
            <a:endParaRPr lang="en-US" sz="750" dirty="0"/>
          </a:p>
        </p:txBody>
      </p:sp>
      <p:pic>
        <p:nvPicPr>
          <p:cNvPr id="34" name="Image 0" descr="preencoded.png"/>
          <p:cNvPicPr>
            <a:picLocks noChangeAspect="1"/>
          </p:cNvPicPr>
          <p:nvPr/>
        </p:nvPicPr>
        <p:blipFill>
          <a:blip r:embed="rId3"/>
          <a:stretch>
            <a:fillRect/>
          </a:stretch>
        </p:blipFill>
        <p:spPr>
          <a:xfrm>
            <a:off x="3651126" y="1654448"/>
            <a:ext cx="4288036" cy="242984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45219" y="351606"/>
            <a:ext cx="4135785" cy="373782"/>
          </a:xfrm>
          <a:prstGeom prst="rect">
            <a:avLst/>
          </a:prstGeom>
          <a:noFill/>
          <a:ln/>
        </p:spPr>
        <p:txBody>
          <a:bodyPr wrap="none" lIns="0" tIns="0" rIns="0" bIns="0" rtlCol="0" anchor="t"/>
          <a:lstStyle/>
          <a:p>
            <a:pPr marL="0" indent="0" algn="l">
              <a:lnSpc>
                <a:spcPct val="104000"/>
              </a:lnSpc>
              <a:buNone/>
            </a:pPr>
            <a:r>
              <a:rPr lang="en-US" sz="2350" dirty="0">
                <a:solidFill>
                  <a:srgbClr val="EFD5FA"/>
                </a:solidFill>
                <a:latin typeface="Instrument Sans Medium" pitchFamily="34" charset="0"/>
                <a:ea typeface="Instrument Sans Medium" pitchFamily="34" charset="-122"/>
                <a:cs typeface="Instrument Sans Medium" pitchFamily="34" charset="-120"/>
              </a:rPr>
              <a:t>Spotifyで使われるクエリ例</a:t>
            </a:r>
            <a:endParaRPr lang="en-US" sz="2350" dirty="0"/>
          </a:p>
        </p:txBody>
      </p:sp>
      <p:sp>
        <p:nvSpPr>
          <p:cNvPr id="3" name="Text 1"/>
          <p:cNvSpPr/>
          <p:nvPr/>
        </p:nvSpPr>
        <p:spPr>
          <a:xfrm>
            <a:off x="445219" y="927199"/>
            <a:ext cx="8698781" cy="176361"/>
          </a:xfrm>
          <a:prstGeom prst="rect">
            <a:avLst/>
          </a:prstGeom>
          <a:noFill/>
          <a:ln/>
        </p:spPr>
        <p:txBody>
          <a:bodyPr wrap="none" lIns="0" tIns="0" rIns="0" bIns="0" rtlCol="0" anchor="t"/>
          <a:lstStyle/>
          <a:p>
            <a:pPr marL="0" indent="0" algn="l">
              <a:lnSpc>
                <a:spcPct val="123000"/>
              </a:lnSpc>
              <a:buNone/>
            </a:pPr>
            <a:r>
              <a:rPr lang="en-US" sz="900" dirty="0">
                <a:solidFill>
                  <a:srgbClr val="C7CDD6"/>
                </a:solidFill>
                <a:latin typeface="Inter" pitchFamily="34" charset="0"/>
                <a:ea typeface="Inter" pitchFamily="34" charset="-122"/>
                <a:cs typeface="Inter" pitchFamily="34" charset="-120"/>
              </a:rPr>
              <a:t>クエリ＝データベースへの</a:t>
            </a:r>
            <a:r>
              <a:rPr lang="en-US" sz="900" b="1" dirty="0">
                <a:solidFill>
                  <a:srgbClr val="C7CDD6"/>
                </a:solidFill>
                <a:latin typeface="Inter" pitchFamily="34" charset="0"/>
                <a:ea typeface="Inter" pitchFamily="34" charset="-122"/>
                <a:cs typeface="Inter" pitchFamily="34" charset="-120"/>
              </a:rPr>
              <a:t>命令文（SQL）</a:t>
            </a:r>
            <a:r>
              <a:rPr lang="en-US" sz="900" dirty="0">
                <a:solidFill>
                  <a:srgbClr val="C7CDD6"/>
                </a:solidFill>
                <a:latin typeface="Inter" pitchFamily="34" charset="0"/>
                <a:ea typeface="Inter" pitchFamily="34" charset="-122"/>
                <a:cs typeface="Inter" pitchFamily="34" charset="-120"/>
              </a:rPr>
              <a:t>。Spotifyの主要機能の裏側で動いています。</a:t>
            </a:r>
            <a:endParaRPr lang="en-US" sz="900" dirty="0"/>
          </a:p>
        </p:txBody>
      </p:sp>
      <p:sp>
        <p:nvSpPr>
          <p:cNvPr id="4" name="Shape 2"/>
          <p:cNvSpPr/>
          <p:nvPr/>
        </p:nvSpPr>
        <p:spPr>
          <a:xfrm>
            <a:off x="445219" y="1217042"/>
            <a:ext cx="4076254" cy="1736973"/>
          </a:xfrm>
          <a:prstGeom prst="roundRect">
            <a:avLst>
              <a:gd name="adj" fmla="val 1033"/>
            </a:avLst>
          </a:prstGeom>
          <a:solidFill>
            <a:srgbClr val="242429"/>
          </a:solidFill>
          <a:ln w="14288">
            <a:solidFill>
              <a:srgbClr val="5C5C61"/>
            </a:solidFill>
            <a:prstDash val="solid"/>
          </a:ln>
        </p:spPr>
        <p:txBody>
          <a:bodyPr/>
          <a:lstStyle/>
          <a:p>
            <a:endParaRPr lang="ja-JP" altLang="en-US"/>
          </a:p>
        </p:txBody>
      </p:sp>
      <p:sp>
        <p:nvSpPr>
          <p:cNvPr id="5" name="Shape 3"/>
          <p:cNvSpPr/>
          <p:nvPr/>
        </p:nvSpPr>
        <p:spPr>
          <a:xfrm>
            <a:off x="459507" y="1231329"/>
            <a:ext cx="4047679" cy="358825"/>
          </a:xfrm>
          <a:prstGeom prst="roundRect">
            <a:avLst>
              <a:gd name="adj" fmla="val 222"/>
            </a:avLst>
          </a:prstGeom>
          <a:solidFill>
            <a:srgbClr val="434348"/>
          </a:solidFill>
          <a:ln/>
        </p:spPr>
        <p:txBody>
          <a:bodyPr/>
          <a:lstStyle/>
          <a:p>
            <a:endParaRPr lang="ja-JP" altLang="en-US"/>
          </a:p>
        </p:txBody>
      </p:sp>
      <p:sp>
        <p:nvSpPr>
          <p:cNvPr id="6" name="Text 4"/>
          <p:cNvSpPr/>
          <p:nvPr/>
        </p:nvSpPr>
        <p:spPr>
          <a:xfrm>
            <a:off x="2165003" y="1298600"/>
            <a:ext cx="408012" cy="224210"/>
          </a:xfrm>
          <a:prstGeom prst="rect">
            <a:avLst/>
          </a:prstGeom>
          <a:noFill/>
          <a:ln/>
        </p:spPr>
        <p:txBody>
          <a:bodyPr wrap="none" lIns="0" tIns="0" rIns="0" bIns="0" rtlCol="0" anchor="ctr"/>
          <a:lstStyle/>
          <a:p>
            <a:pPr marL="0" indent="0" algn="ctr">
              <a:lnSpc>
                <a:spcPct val="100000"/>
              </a:lnSpc>
              <a:buNone/>
            </a:pPr>
            <a:r>
              <a:rPr lang="en-US" sz="1400" dirty="0">
                <a:solidFill>
                  <a:srgbClr val="C7CDD6"/>
                </a:solidFill>
                <a:latin typeface="Instrument Sans Medium" pitchFamily="34" charset="0"/>
                <a:ea typeface="Instrument Sans Medium" pitchFamily="34" charset="-122"/>
                <a:cs typeface="Instrument Sans Medium" pitchFamily="34" charset="-120"/>
              </a:rPr>
              <a:t>1</a:t>
            </a:r>
            <a:endParaRPr lang="en-US" sz="1400" dirty="0"/>
          </a:p>
        </p:txBody>
      </p:sp>
      <p:sp>
        <p:nvSpPr>
          <p:cNvPr id="7" name="Text 5"/>
          <p:cNvSpPr/>
          <p:nvPr/>
        </p:nvSpPr>
        <p:spPr>
          <a:xfrm>
            <a:off x="579090" y="1691060"/>
            <a:ext cx="1952402" cy="186854"/>
          </a:xfrm>
          <a:prstGeom prst="rect">
            <a:avLst/>
          </a:prstGeom>
          <a:noFill/>
          <a:ln/>
        </p:spPr>
        <p:txBody>
          <a:bodyPr wrap="none" lIns="0" tIns="0" rIns="0" bIns="0" rtlCol="0" anchor="t"/>
          <a:lstStyle/>
          <a:p>
            <a:pPr marL="0" indent="0" algn="l">
              <a:lnSpc>
                <a:spcPct val="104000"/>
              </a:lnSpc>
              <a:buNone/>
            </a:pPr>
            <a:r>
              <a:rPr lang="en-US" sz="1150" dirty="0">
                <a:solidFill>
                  <a:srgbClr val="000000"/>
                </a:solidFill>
                <a:latin typeface="Instrument Sans Medium" pitchFamily="34" charset="0"/>
                <a:ea typeface="Instrument Sans Medium" pitchFamily="34" charset="-122"/>
                <a:cs typeface="Instrument Sans Medium" pitchFamily="34" charset="-120"/>
              </a:rPr>
              <a:t>🎯</a:t>
            </a:r>
            <a:r>
              <a:rPr lang="en-US" sz="1150" dirty="0">
                <a:solidFill>
                  <a:srgbClr val="C7CDD6"/>
                </a:solidFill>
                <a:latin typeface="Instrument Sans Medium" pitchFamily="34" charset="0"/>
                <a:ea typeface="Instrument Sans Medium" pitchFamily="34" charset="-122"/>
                <a:cs typeface="Instrument Sans Medium" pitchFamily="34" charset="-120"/>
              </a:rPr>
              <a:t> おすすめ曲</a:t>
            </a:r>
            <a:endParaRPr lang="en-US" sz="1150" dirty="0"/>
          </a:p>
        </p:txBody>
      </p:sp>
      <p:sp>
        <p:nvSpPr>
          <p:cNvPr id="8" name="Text 6"/>
          <p:cNvSpPr/>
          <p:nvPr/>
        </p:nvSpPr>
        <p:spPr>
          <a:xfrm>
            <a:off x="579090" y="1938412"/>
            <a:ext cx="4265712" cy="176361"/>
          </a:xfrm>
          <a:prstGeom prst="rect">
            <a:avLst/>
          </a:prstGeom>
          <a:noFill/>
          <a:ln/>
        </p:spPr>
        <p:txBody>
          <a:bodyPr wrap="none" lIns="0" tIns="0" rIns="0" bIns="0" rtlCol="0" anchor="t"/>
          <a:lstStyle/>
          <a:p>
            <a:pPr marL="0" indent="0" algn="l">
              <a:lnSpc>
                <a:spcPct val="123000"/>
              </a:lnSpc>
              <a:buNone/>
            </a:pPr>
            <a:r>
              <a:rPr lang="en-US" sz="900" dirty="0">
                <a:solidFill>
                  <a:srgbClr val="C7CDD6"/>
                </a:solidFill>
                <a:latin typeface="Inter" pitchFamily="34" charset="0"/>
                <a:ea typeface="Inter" pitchFamily="34" charset="-122"/>
                <a:cs typeface="Inter" pitchFamily="34" charset="-120"/>
              </a:rPr>
              <a:t>再生履歴を分析してAIがおすすめを生成</a:t>
            </a:r>
            <a:endParaRPr lang="en-US" sz="900" dirty="0"/>
          </a:p>
        </p:txBody>
      </p:sp>
      <p:sp>
        <p:nvSpPr>
          <p:cNvPr id="9" name="Shape 7"/>
          <p:cNvSpPr/>
          <p:nvPr/>
        </p:nvSpPr>
        <p:spPr>
          <a:xfrm>
            <a:off x="579090" y="2228255"/>
            <a:ext cx="3808512" cy="591889"/>
          </a:xfrm>
          <a:prstGeom prst="roundRect">
            <a:avLst>
              <a:gd name="adj" fmla="val 3031"/>
            </a:avLst>
          </a:prstGeom>
          <a:solidFill>
            <a:srgbClr val="313136"/>
          </a:solidFill>
          <a:ln/>
        </p:spPr>
        <p:txBody>
          <a:bodyPr/>
          <a:lstStyle/>
          <a:p>
            <a:endParaRPr lang="ja-JP" altLang="en-US"/>
          </a:p>
        </p:txBody>
      </p:sp>
      <p:sp>
        <p:nvSpPr>
          <p:cNvPr id="10" name="Shape 8"/>
          <p:cNvSpPr/>
          <p:nvPr/>
        </p:nvSpPr>
        <p:spPr>
          <a:xfrm>
            <a:off x="573137" y="2228255"/>
            <a:ext cx="3820418" cy="591889"/>
          </a:xfrm>
          <a:prstGeom prst="roundRect">
            <a:avLst>
              <a:gd name="adj" fmla="val 3031"/>
            </a:avLst>
          </a:prstGeom>
          <a:solidFill>
            <a:srgbClr val="313136"/>
          </a:solidFill>
          <a:ln/>
        </p:spPr>
        <p:txBody>
          <a:bodyPr/>
          <a:lstStyle/>
          <a:p>
            <a:endParaRPr lang="ja-JP" altLang="en-US"/>
          </a:p>
        </p:txBody>
      </p:sp>
      <p:sp>
        <p:nvSpPr>
          <p:cNvPr id="11" name="Text 9"/>
          <p:cNvSpPr/>
          <p:nvPr/>
        </p:nvSpPr>
        <p:spPr>
          <a:xfrm>
            <a:off x="722635" y="2347838"/>
            <a:ext cx="3521422" cy="352723"/>
          </a:xfrm>
          <a:prstGeom prst="rect">
            <a:avLst/>
          </a:prstGeom>
          <a:noFill/>
          <a:ln/>
        </p:spPr>
        <p:txBody>
          <a:bodyPr wrap="square" lIns="0" tIns="0" rIns="0" bIns="0" rtlCol="0" anchor="t">
            <a:normAutofit/>
          </a:bodyPr>
          <a:lstStyle/>
          <a:p>
            <a:pPr marL="0" indent="0" algn="l">
              <a:lnSpc>
                <a:spcPct val="123000"/>
              </a:lnSpc>
              <a:buNone/>
            </a:pPr>
            <a:r>
              <a:rPr lang="en-US" sz="900" dirty="0">
                <a:solidFill>
                  <a:srgbClr val="FF7B72"/>
                </a:solidFill>
                <a:highlight>
                  <a:srgbClr val="313136"/>
                </a:highlight>
                <a:latin typeface="Consolas" pitchFamily="34" charset="0"/>
                <a:ea typeface="Consolas" pitchFamily="34" charset="-122"/>
                <a:cs typeface="Consolas" pitchFamily="34" charset="-120"/>
              </a:rPr>
              <a:t>SELECT * FROM Listening_History</a:t>
            </a:r>
            <a:endParaRPr lang="en-US" sz="900" dirty="0"/>
          </a:p>
          <a:p>
            <a:pPr marL="0" indent="0" algn="l">
              <a:lnSpc>
                <a:spcPct val="123000"/>
              </a:lnSpc>
              <a:buNone/>
            </a:pPr>
            <a:r>
              <a:rPr lang="en-US" sz="900" dirty="0">
                <a:solidFill>
                  <a:srgbClr val="FF7B72"/>
                </a:solidFill>
                <a:highlight>
                  <a:srgbClr val="313136"/>
                </a:highlight>
                <a:latin typeface="Consolas" pitchFamily="34" charset="0"/>
                <a:ea typeface="Consolas" pitchFamily="34" charset="-122"/>
                <a:cs typeface="Consolas" pitchFamily="34" charset="-120"/>
              </a:rPr>
              <a:t>WHERE user_id=1001;</a:t>
            </a:r>
            <a:endParaRPr lang="en-US" sz="900" dirty="0"/>
          </a:p>
        </p:txBody>
      </p:sp>
      <p:sp>
        <p:nvSpPr>
          <p:cNvPr id="12" name="Shape 10"/>
          <p:cNvSpPr/>
          <p:nvPr/>
        </p:nvSpPr>
        <p:spPr>
          <a:xfrm>
            <a:off x="4622378" y="1217042"/>
            <a:ext cx="4076328" cy="1736973"/>
          </a:xfrm>
          <a:prstGeom prst="roundRect">
            <a:avLst>
              <a:gd name="adj" fmla="val 1033"/>
            </a:avLst>
          </a:prstGeom>
          <a:solidFill>
            <a:srgbClr val="242429"/>
          </a:solidFill>
          <a:ln w="14288">
            <a:solidFill>
              <a:srgbClr val="5C5C61"/>
            </a:solidFill>
            <a:prstDash val="solid"/>
          </a:ln>
        </p:spPr>
        <p:txBody>
          <a:bodyPr/>
          <a:lstStyle/>
          <a:p>
            <a:endParaRPr lang="ja-JP" altLang="en-US"/>
          </a:p>
        </p:txBody>
      </p:sp>
      <p:sp>
        <p:nvSpPr>
          <p:cNvPr id="13" name="Shape 11"/>
          <p:cNvSpPr/>
          <p:nvPr/>
        </p:nvSpPr>
        <p:spPr>
          <a:xfrm>
            <a:off x="4636666" y="1231329"/>
            <a:ext cx="4047753" cy="358825"/>
          </a:xfrm>
          <a:prstGeom prst="roundRect">
            <a:avLst>
              <a:gd name="adj" fmla="val 222"/>
            </a:avLst>
          </a:prstGeom>
          <a:solidFill>
            <a:srgbClr val="434348"/>
          </a:solidFill>
          <a:ln/>
        </p:spPr>
        <p:txBody>
          <a:bodyPr/>
          <a:lstStyle/>
          <a:p>
            <a:endParaRPr lang="ja-JP" altLang="en-US"/>
          </a:p>
        </p:txBody>
      </p:sp>
      <p:sp>
        <p:nvSpPr>
          <p:cNvPr id="14" name="Text 12"/>
          <p:cNvSpPr/>
          <p:nvPr/>
        </p:nvSpPr>
        <p:spPr>
          <a:xfrm>
            <a:off x="6342236" y="1298600"/>
            <a:ext cx="408012" cy="224210"/>
          </a:xfrm>
          <a:prstGeom prst="rect">
            <a:avLst/>
          </a:prstGeom>
          <a:noFill/>
          <a:ln/>
        </p:spPr>
        <p:txBody>
          <a:bodyPr wrap="none" lIns="0" tIns="0" rIns="0" bIns="0" rtlCol="0" anchor="ctr"/>
          <a:lstStyle/>
          <a:p>
            <a:pPr marL="0" indent="0" algn="ctr">
              <a:lnSpc>
                <a:spcPct val="100000"/>
              </a:lnSpc>
              <a:buNone/>
            </a:pPr>
            <a:r>
              <a:rPr lang="en-US" sz="1400" dirty="0">
                <a:solidFill>
                  <a:srgbClr val="C7CDD6"/>
                </a:solidFill>
                <a:latin typeface="Instrument Sans Medium" pitchFamily="34" charset="0"/>
                <a:ea typeface="Instrument Sans Medium" pitchFamily="34" charset="-122"/>
                <a:cs typeface="Instrument Sans Medium" pitchFamily="34" charset="-120"/>
              </a:rPr>
              <a:t>2</a:t>
            </a:r>
            <a:endParaRPr lang="en-US" sz="1400" dirty="0"/>
          </a:p>
        </p:txBody>
      </p:sp>
      <p:sp>
        <p:nvSpPr>
          <p:cNvPr id="15" name="Text 13"/>
          <p:cNvSpPr/>
          <p:nvPr/>
        </p:nvSpPr>
        <p:spPr>
          <a:xfrm>
            <a:off x="4756249" y="1691060"/>
            <a:ext cx="1952402" cy="186854"/>
          </a:xfrm>
          <a:prstGeom prst="rect">
            <a:avLst/>
          </a:prstGeom>
          <a:noFill/>
          <a:ln/>
        </p:spPr>
        <p:txBody>
          <a:bodyPr wrap="none" lIns="0" tIns="0" rIns="0" bIns="0" rtlCol="0" anchor="t"/>
          <a:lstStyle/>
          <a:p>
            <a:pPr marL="0" indent="0" algn="l">
              <a:lnSpc>
                <a:spcPct val="104000"/>
              </a:lnSpc>
              <a:buNone/>
            </a:pPr>
            <a:r>
              <a:rPr lang="en-US" sz="1150" dirty="0">
                <a:solidFill>
                  <a:srgbClr val="000000"/>
                </a:solidFill>
                <a:latin typeface="Instrument Sans Medium" pitchFamily="34" charset="0"/>
                <a:ea typeface="Instrument Sans Medium" pitchFamily="34" charset="-122"/>
                <a:cs typeface="Instrument Sans Medium" pitchFamily="34" charset="-120"/>
              </a:rPr>
              <a:t>🔍</a:t>
            </a:r>
            <a:r>
              <a:rPr lang="en-US" sz="1150" dirty="0">
                <a:solidFill>
                  <a:srgbClr val="C7CDD6"/>
                </a:solidFill>
                <a:latin typeface="Instrument Sans Medium" pitchFamily="34" charset="0"/>
                <a:ea typeface="Instrument Sans Medium" pitchFamily="34" charset="-122"/>
                <a:cs typeface="Instrument Sans Medium" pitchFamily="34" charset="-120"/>
              </a:rPr>
              <a:t> 検索機能</a:t>
            </a:r>
            <a:endParaRPr lang="en-US" sz="1150" dirty="0"/>
          </a:p>
        </p:txBody>
      </p:sp>
      <p:sp>
        <p:nvSpPr>
          <p:cNvPr id="16" name="Text 14"/>
          <p:cNvSpPr/>
          <p:nvPr/>
        </p:nvSpPr>
        <p:spPr>
          <a:xfrm>
            <a:off x="4756249" y="1938412"/>
            <a:ext cx="4265786" cy="176361"/>
          </a:xfrm>
          <a:prstGeom prst="rect">
            <a:avLst/>
          </a:prstGeom>
          <a:noFill/>
          <a:ln/>
        </p:spPr>
        <p:txBody>
          <a:bodyPr wrap="none" lIns="0" tIns="0" rIns="0" bIns="0" rtlCol="0" anchor="t"/>
          <a:lstStyle/>
          <a:p>
            <a:pPr marL="0" indent="0" algn="l">
              <a:lnSpc>
                <a:spcPct val="123000"/>
              </a:lnSpc>
              <a:buNone/>
            </a:pPr>
            <a:r>
              <a:rPr lang="en-US" sz="900" dirty="0">
                <a:solidFill>
                  <a:srgbClr val="C7CDD6"/>
                </a:solidFill>
                <a:latin typeface="Inter" pitchFamily="34" charset="0"/>
                <a:ea typeface="Inter" pitchFamily="34" charset="-122"/>
                <a:cs typeface="Inter" pitchFamily="34" charset="-120"/>
              </a:rPr>
              <a:t>検索した曲を探して表示</a:t>
            </a:r>
            <a:endParaRPr lang="en-US" sz="900" dirty="0"/>
          </a:p>
        </p:txBody>
      </p:sp>
      <p:sp>
        <p:nvSpPr>
          <p:cNvPr id="17" name="Shape 15"/>
          <p:cNvSpPr/>
          <p:nvPr/>
        </p:nvSpPr>
        <p:spPr>
          <a:xfrm>
            <a:off x="4756249" y="2228255"/>
            <a:ext cx="3808586" cy="591889"/>
          </a:xfrm>
          <a:prstGeom prst="roundRect">
            <a:avLst>
              <a:gd name="adj" fmla="val 3031"/>
            </a:avLst>
          </a:prstGeom>
          <a:solidFill>
            <a:srgbClr val="313136"/>
          </a:solidFill>
          <a:ln/>
        </p:spPr>
        <p:txBody>
          <a:bodyPr/>
          <a:lstStyle/>
          <a:p>
            <a:endParaRPr lang="ja-JP" altLang="en-US"/>
          </a:p>
        </p:txBody>
      </p:sp>
      <p:sp>
        <p:nvSpPr>
          <p:cNvPr id="18" name="Shape 16"/>
          <p:cNvSpPr/>
          <p:nvPr/>
        </p:nvSpPr>
        <p:spPr>
          <a:xfrm>
            <a:off x="4750296" y="2228255"/>
            <a:ext cx="3820492" cy="591889"/>
          </a:xfrm>
          <a:prstGeom prst="roundRect">
            <a:avLst>
              <a:gd name="adj" fmla="val 3031"/>
            </a:avLst>
          </a:prstGeom>
          <a:solidFill>
            <a:srgbClr val="313136"/>
          </a:solidFill>
          <a:ln/>
        </p:spPr>
        <p:txBody>
          <a:bodyPr/>
          <a:lstStyle/>
          <a:p>
            <a:endParaRPr lang="ja-JP" altLang="en-US"/>
          </a:p>
        </p:txBody>
      </p:sp>
      <p:sp>
        <p:nvSpPr>
          <p:cNvPr id="19" name="Text 17"/>
          <p:cNvSpPr/>
          <p:nvPr/>
        </p:nvSpPr>
        <p:spPr>
          <a:xfrm>
            <a:off x="4899794" y="2347838"/>
            <a:ext cx="3521497" cy="352723"/>
          </a:xfrm>
          <a:prstGeom prst="rect">
            <a:avLst/>
          </a:prstGeom>
          <a:noFill/>
          <a:ln/>
        </p:spPr>
        <p:txBody>
          <a:bodyPr wrap="square" lIns="0" tIns="0" rIns="0" bIns="0" rtlCol="0" anchor="t">
            <a:normAutofit/>
          </a:bodyPr>
          <a:lstStyle/>
          <a:p>
            <a:pPr marL="0" indent="0" algn="l">
              <a:lnSpc>
                <a:spcPct val="123000"/>
              </a:lnSpc>
              <a:buNone/>
            </a:pPr>
            <a:r>
              <a:rPr lang="en-US" sz="900" dirty="0">
                <a:solidFill>
                  <a:srgbClr val="FF7B72"/>
                </a:solidFill>
                <a:highlight>
                  <a:srgbClr val="313136"/>
                </a:highlight>
                <a:latin typeface="Consolas" pitchFamily="34" charset="0"/>
                <a:ea typeface="Consolas" pitchFamily="34" charset="-122"/>
                <a:cs typeface="Consolas" pitchFamily="34" charset="-120"/>
              </a:rPr>
              <a:t>SELECT * FROM Songs</a:t>
            </a:r>
            <a:endParaRPr lang="en-US" sz="900" dirty="0"/>
          </a:p>
          <a:p>
            <a:pPr marL="0" indent="0" algn="l">
              <a:lnSpc>
                <a:spcPct val="123000"/>
              </a:lnSpc>
              <a:buNone/>
            </a:pPr>
            <a:r>
              <a:rPr lang="en-US" sz="900" dirty="0">
                <a:solidFill>
                  <a:srgbClr val="FF7B72"/>
                </a:solidFill>
                <a:highlight>
                  <a:srgbClr val="313136"/>
                </a:highlight>
                <a:latin typeface="Consolas" pitchFamily="34" charset="0"/>
                <a:ea typeface="Consolas" pitchFamily="34" charset="-122"/>
                <a:cs typeface="Consolas" pitchFamily="34" charset="-120"/>
              </a:rPr>
              <a:t>WHERE 曲名='アイドル';</a:t>
            </a:r>
            <a:endParaRPr lang="en-US" sz="900" dirty="0"/>
          </a:p>
        </p:txBody>
      </p:sp>
      <p:sp>
        <p:nvSpPr>
          <p:cNvPr id="20" name="Shape 18"/>
          <p:cNvSpPr/>
          <p:nvPr/>
        </p:nvSpPr>
        <p:spPr>
          <a:xfrm>
            <a:off x="1656196" y="3157686"/>
            <a:ext cx="4076254" cy="1736973"/>
          </a:xfrm>
          <a:prstGeom prst="roundRect">
            <a:avLst>
              <a:gd name="adj" fmla="val 1033"/>
            </a:avLst>
          </a:prstGeom>
          <a:solidFill>
            <a:srgbClr val="242429"/>
          </a:solidFill>
          <a:ln w="14288">
            <a:solidFill>
              <a:srgbClr val="5C5C61"/>
            </a:solidFill>
            <a:prstDash val="solid"/>
          </a:ln>
        </p:spPr>
        <p:txBody>
          <a:bodyPr/>
          <a:lstStyle/>
          <a:p>
            <a:endParaRPr lang="ja-JP" altLang="en-US"/>
          </a:p>
        </p:txBody>
      </p:sp>
      <p:sp>
        <p:nvSpPr>
          <p:cNvPr id="21" name="Shape 19"/>
          <p:cNvSpPr/>
          <p:nvPr/>
        </p:nvSpPr>
        <p:spPr>
          <a:xfrm>
            <a:off x="1656196" y="3161850"/>
            <a:ext cx="4047679" cy="358825"/>
          </a:xfrm>
          <a:prstGeom prst="roundRect">
            <a:avLst>
              <a:gd name="adj" fmla="val 222"/>
            </a:avLst>
          </a:prstGeom>
          <a:solidFill>
            <a:srgbClr val="434348"/>
          </a:solidFill>
          <a:ln/>
        </p:spPr>
        <p:txBody>
          <a:bodyPr/>
          <a:lstStyle/>
          <a:p>
            <a:endParaRPr lang="ja-JP" altLang="en-US"/>
          </a:p>
        </p:txBody>
      </p:sp>
      <p:sp>
        <p:nvSpPr>
          <p:cNvPr id="22" name="Text 20"/>
          <p:cNvSpPr/>
          <p:nvPr/>
        </p:nvSpPr>
        <p:spPr>
          <a:xfrm>
            <a:off x="3490317" y="3209630"/>
            <a:ext cx="408012" cy="224210"/>
          </a:xfrm>
          <a:prstGeom prst="rect">
            <a:avLst/>
          </a:prstGeom>
          <a:noFill/>
          <a:ln/>
        </p:spPr>
        <p:txBody>
          <a:bodyPr wrap="none" lIns="0" tIns="0" rIns="0" bIns="0" rtlCol="0" anchor="ctr"/>
          <a:lstStyle/>
          <a:p>
            <a:pPr marL="0" indent="0" algn="ctr">
              <a:lnSpc>
                <a:spcPct val="100000"/>
              </a:lnSpc>
              <a:buNone/>
            </a:pPr>
            <a:r>
              <a:rPr lang="en-US" sz="1400" dirty="0">
                <a:solidFill>
                  <a:srgbClr val="C7CDD6"/>
                </a:solidFill>
                <a:latin typeface="Instrument Sans Medium" pitchFamily="34" charset="0"/>
                <a:ea typeface="Instrument Sans Medium" pitchFamily="34" charset="-122"/>
                <a:cs typeface="Instrument Sans Medium" pitchFamily="34" charset="-120"/>
              </a:rPr>
              <a:t>3</a:t>
            </a:r>
            <a:endParaRPr lang="en-US" sz="1400" dirty="0"/>
          </a:p>
        </p:txBody>
      </p:sp>
      <p:sp>
        <p:nvSpPr>
          <p:cNvPr id="23" name="Text 21"/>
          <p:cNvSpPr/>
          <p:nvPr/>
        </p:nvSpPr>
        <p:spPr>
          <a:xfrm>
            <a:off x="1945927" y="3548992"/>
            <a:ext cx="1952402" cy="186854"/>
          </a:xfrm>
          <a:prstGeom prst="rect">
            <a:avLst/>
          </a:prstGeom>
          <a:noFill/>
          <a:ln/>
        </p:spPr>
        <p:txBody>
          <a:bodyPr wrap="none" lIns="0" tIns="0" rIns="0" bIns="0" rtlCol="0" anchor="t"/>
          <a:lstStyle/>
          <a:p>
            <a:pPr marL="0" indent="0" algn="l">
              <a:lnSpc>
                <a:spcPct val="104000"/>
              </a:lnSpc>
              <a:buNone/>
            </a:pPr>
            <a:r>
              <a:rPr lang="en-US" sz="1150" dirty="0">
                <a:solidFill>
                  <a:srgbClr val="000000"/>
                </a:solidFill>
                <a:latin typeface="Instrument Sans Medium" pitchFamily="34" charset="0"/>
                <a:ea typeface="Instrument Sans Medium" pitchFamily="34" charset="-122"/>
                <a:cs typeface="Instrument Sans Medium" pitchFamily="34" charset="-120"/>
              </a:rPr>
              <a:t>📢</a:t>
            </a:r>
            <a:r>
              <a:rPr lang="en-US" sz="1150" dirty="0">
                <a:solidFill>
                  <a:srgbClr val="C7CDD6"/>
                </a:solidFill>
                <a:latin typeface="Instrument Sans Medium" pitchFamily="34" charset="0"/>
                <a:ea typeface="Instrument Sans Medium" pitchFamily="34" charset="-122"/>
                <a:cs typeface="Instrument Sans Medium" pitchFamily="34" charset="-120"/>
              </a:rPr>
              <a:t> 広告表示</a:t>
            </a:r>
            <a:endParaRPr lang="en-US" sz="1150" dirty="0"/>
          </a:p>
        </p:txBody>
      </p:sp>
      <p:sp>
        <p:nvSpPr>
          <p:cNvPr id="24" name="Text 22"/>
          <p:cNvSpPr/>
          <p:nvPr/>
        </p:nvSpPr>
        <p:spPr>
          <a:xfrm>
            <a:off x="1840332" y="3774281"/>
            <a:ext cx="4265712" cy="176361"/>
          </a:xfrm>
          <a:prstGeom prst="rect">
            <a:avLst/>
          </a:prstGeom>
          <a:noFill/>
          <a:ln/>
        </p:spPr>
        <p:txBody>
          <a:bodyPr wrap="none" lIns="0" tIns="0" rIns="0" bIns="0" rtlCol="0" anchor="t"/>
          <a:lstStyle/>
          <a:p>
            <a:pPr marL="0" indent="0" algn="l">
              <a:lnSpc>
                <a:spcPct val="123000"/>
              </a:lnSpc>
              <a:buNone/>
            </a:pPr>
            <a:r>
              <a:rPr lang="en-US" sz="900" dirty="0">
                <a:solidFill>
                  <a:srgbClr val="C7CDD6"/>
                </a:solidFill>
                <a:latin typeface="Inter" pitchFamily="34" charset="0"/>
                <a:ea typeface="Inter" pitchFamily="34" charset="-122"/>
                <a:cs typeface="Inter" pitchFamily="34" charset="-120"/>
              </a:rPr>
              <a:t>ユーザーの趣味に合わせて広告を配信</a:t>
            </a:r>
            <a:endParaRPr lang="en-US" sz="900" dirty="0"/>
          </a:p>
        </p:txBody>
      </p:sp>
      <p:sp>
        <p:nvSpPr>
          <p:cNvPr id="26" name="Shape 24"/>
          <p:cNvSpPr/>
          <p:nvPr/>
        </p:nvSpPr>
        <p:spPr>
          <a:xfrm>
            <a:off x="1769826" y="4066133"/>
            <a:ext cx="3820418" cy="591889"/>
          </a:xfrm>
          <a:prstGeom prst="roundRect">
            <a:avLst>
              <a:gd name="adj" fmla="val 3031"/>
            </a:avLst>
          </a:prstGeom>
          <a:solidFill>
            <a:srgbClr val="313136"/>
          </a:solidFill>
          <a:ln/>
        </p:spPr>
        <p:txBody>
          <a:bodyPr/>
          <a:lstStyle/>
          <a:p>
            <a:endParaRPr lang="ja-JP" altLang="en-US"/>
          </a:p>
        </p:txBody>
      </p:sp>
      <p:sp>
        <p:nvSpPr>
          <p:cNvPr id="27" name="Text 25"/>
          <p:cNvSpPr/>
          <p:nvPr/>
        </p:nvSpPr>
        <p:spPr>
          <a:xfrm>
            <a:off x="1943286" y="4176079"/>
            <a:ext cx="3521422" cy="352723"/>
          </a:xfrm>
          <a:prstGeom prst="rect">
            <a:avLst/>
          </a:prstGeom>
          <a:noFill/>
          <a:ln/>
        </p:spPr>
        <p:txBody>
          <a:bodyPr wrap="square" lIns="0" tIns="0" rIns="0" bIns="0" rtlCol="0" anchor="t">
            <a:normAutofit/>
          </a:bodyPr>
          <a:lstStyle/>
          <a:p>
            <a:pPr marL="0" indent="0" algn="l">
              <a:lnSpc>
                <a:spcPct val="123000"/>
              </a:lnSpc>
              <a:buNone/>
            </a:pPr>
            <a:r>
              <a:rPr lang="en-US" sz="900" dirty="0">
                <a:solidFill>
                  <a:srgbClr val="FF7B72"/>
                </a:solidFill>
                <a:highlight>
                  <a:srgbClr val="313136"/>
                </a:highlight>
                <a:latin typeface="Consolas" pitchFamily="34" charset="0"/>
                <a:ea typeface="Consolas" pitchFamily="34" charset="-122"/>
                <a:cs typeface="Consolas" pitchFamily="34" charset="-120"/>
              </a:rPr>
              <a:t>SELECT * FROM Ads</a:t>
            </a:r>
            <a:endParaRPr lang="en-US" sz="900" dirty="0"/>
          </a:p>
          <a:p>
            <a:pPr marL="0" indent="0" algn="l">
              <a:lnSpc>
                <a:spcPct val="123000"/>
              </a:lnSpc>
              <a:buNone/>
            </a:pPr>
            <a:r>
              <a:rPr lang="en-US" sz="900" dirty="0">
                <a:solidFill>
                  <a:srgbClr val="FF7B72"/>
                </a:solidFill>
                <a:highlight>
                  <a:srgbClr val="313136"/>
                </a:highlight>
                <a:latin typeface="Consolas" pitchFamily="34" charset="0"/>
                <a:ea typeface="Consolas" pitchFamily="34" charset="-122"/>
                <a:cs typeface="Consolas" pitchFamily="34" charset="-120"/>
              </a:rPr>
              <a:t>WHERE ターゲット層='筋トレ好き';</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2169021" y="216098"/>
            <a:ext cx="778371" cy="68014"/>
          </a:xfrm>
          <a:prstGeom prst="rect">
            <a:avLst/>
          </a:prstGeom>
          <a:noFill/>
          <a:ln/>
        </p:spPr>
        <p:txBody>
          <a:bodyPr wrap="none" lIns="0" tIns="0" rIns="0" bIns="0" rtlCol="0" anchor="t"/>
          <a:lstStyle/>
          <a:p>
            <a:pPr marL="0" indent="0" algn="l">
              <a:lnSpc>
                <a:spcPct val="100000"/>
              </a:lnSpc>
              <a:buNone/>
            </a:pPr>
            <a:r>
              <a:rPr lang="en-US" sz="400" dirty="0">
                <a:solidFill>
                  <a:srgbClr val="272525"/>
                </a:solidFill>
                <a:latin typeface="Inter" pitchFamily="34" charset="0"/>
                <a:ea typeface="Inter" pitchFamily="34" charset="-122"/>
                <a:cs typeface="Inter" pitchFamily="34" charset="-120"/>
              </a:rPr>
              <a:t>クエリ例 ②</a:t>
            </a:r>
            <a:endParaRPr lang="en-US" sz="400" dirty="0"/>
          </a:p>
        </p:txBody>
      </p:sp>
      <p:sp>
        <p:nvSpPr>
          <p:cNvPr id="4" name="Text 2"/>
          <p:cNvSpPr/>
          <p:nvPr/>
        </p:nvSpPr>
        <p:spPr>
          <a:xfrm>
            <a:off x="2126531" y="319460"/>
            <a:ext cx="2229222" cy="221456"/>
          </a:xfrm>
          <a:prstGeom prst="rect">
            <a:avLst/>
          </a:prstGeom>
          <a:noFill/>
          <a:ln/>
        </p:spPr>
        <p:txBody>
          <a:bodyPr wrap="none" lIns="0" tIns="0" rIns="0" bIns="0" rtlCol="0" anchor="t"/>
          <a:lstStyle/>
          <a:p>
            <a:pPr marL="0" indent="0" algn="l">
              <a:lnSpc>
                <a:spcPct val="104000"/>
              </a:lnSpc>
              <a:buNone/>
            </a:pPr>
            <a:r>
              <a:rPr lang="en-US" sz="1350" b="1" dirty="0">
                <a:solidFill>
                  <a:schemeClr val="bg1"/>
                </a:solidFill>
                <a:latin typeface="Inter Bold" pitchFamily="34" charset="0"/>
                <a:ea typeface="Inter Bold" pitchFamily="34" charset="-122"/>
                <a:cs typeface="Inter Bold" pitchFamily="34" charset="-120"/>
              </a:rPr>
              <a:t>曲検索機能</a:t>
            </a:r>
            <a:endParaRPr lang="en-US" sz="1350" dirty="0">
              <a:solidFill>
                <a:schemeClr val="bg1"/>
              </a:solidFill>
            </a:endParaRPr>
          </a:p>
        </p:txBody>
      </p:sp>
      <p:pic>
        <p:nvPicPr>
          <p:cNvPr id="5" name="Image 0" descr="preencoded.png"/>
          <p:cNvPicPr>
            <a:picLocks noChangeAspect="1"/>
          </p:cNvPicPr>
          <p:nvPr/>
        </p:nvPicPr>
        <p:blipFill>
          <a:blip r:embed="rId3"/>
          <a:stretch>
            <a:fillRect/>
          </a:stretch>
        </p:blipFill>
        <p:spPr>
          <a:xfrm>
            <a:off x="2126531" y="633859"/>
            <a:ext cx="3118545" cy="1767111"/>
          </a:xfrm>
          <a:prstGeom prst="rect">
            <a:avLst/>
          </a:prstGeom>
        </p:spPr>
      </p:pic>
      <p:sp>
        <p:nvSpPr>
          <p:cNvPr id="6" name="Text 3"/>
          <p:cNvSpPr/>
          <p:nvPr/>
        </p:nvSpPr>
        <p:spPr>
          <a:xfrm>
            <a:off x="5363356" y="597624"/>
            <a:ext cx="1343174" cy="115491"/>
          </a:xfrm>
          <a:prstGeom prst="rect">
            <a:avLst/>
          </a:prstGeom>
          <a:noFill/>
          <a:ln/>
        </p:spPr>
        <p:txBody>
          <a:bodyPr wrap="none" lIns="0" tIns="0" rIns="0" bIns="0" rtlCol="0" anchor="t"/>
          <a:lstStyle/>
          <a:p>
            <a:pPr marL="0" indent="0" algn="l">
              <a:lnSpc>
                <a:spcPct val="104000"/>
              </a:lnSpc>
              <a:buNone/>
            </a:pPr>
            <a:r>
              <a:rPr lang="en-US" sz="1100" b="1" dirty="0">
                <a:solidFill>
                  <a:schemeClr val="bg1"/>
                </a:solidFill>
                <a:latin typeface="Inter Bold" pitchFamily="34" charset="0"/>
                <a:ea typeface="Inter Bold" pitchFamily="34" charset="-122"/>
                <a:cs typeface="Inter Bold" pitchFamily="34" charset="-120"/>
              </a:rPr>
              <a:t>🎯 何をしたいか</a:t>
            </a:r>
            <a:endParaRPr lang="en-US" sz="1100" dirty="0">
              <a:solidFill>
                <a:schemeClr val="bg1"/>
              </a:solidFill>
            </a:endParaRPr>
          </a:p>
        </p:txBody>
      </p:sp>
      <p:sp>
        <p:nvSpPr>
          <p:cNvPr id="7" name="Text 4"/>
          <p:cNvSpPr/>
          <p:nvPr/>
        </p:nvSpPr>
        <p:spPr>
          <a:xfrm>
            <a:off x="5389811" y="889880"/>
            <a:ext cx="2056581" cy="85055"/>
          </a:xfrm>
          <a:prstGeom prst="rect">
            <a:avLst/>
          </a:prstGeom>
          <a:noFill/>
          <a:ln/>
        </p:spPr>
        <p:txBody>
          <a:bodyPr wrap="none" lIns="0" tIns="0" rIns="0" bIns="0" rtlCol="0" anchor="t"/>
          <a:lstStyle/>
          <a:p>
            <a:pPr marL="0" indent="0" algn="l">
              <a:lnSpc>
                <a:spcPct val="100000"/>
              </a:lnSpc>
              <a:buNone/>
            </a:pPr>
            <a:r>
              <a:rPr lang="en-US" sz="1400" dirty="0">
                <a:solidFill>
                  <a:schemeClr val="bg1"/>
                </a:solidFill>
                <a:latin typeface="Inter" pitchFamily="34" charset="0"/>
                <a:ea typeface="Inter" pitchFamily="34" charset="-122"/>
                <a:cs typeface="Inter" pitchFamily="34" charset="-120"/>
              </a:rPr>
              <a:t>「アイドル」という曲を検索したい</a:t>
            </a:r>
            <a:endParaRPr lang="en-US" sz="1400" dirty="0">
              <a:solidFill>
                <a:schemeClr val="bg1"/>
              </a:solidFill>
            </a:endParaRPr>
          </a:p>
        </p:txBody>
      </p:sp>
      <p:sp>
        <p:nvSpPr>
          <p:cNvPr id="8" name="Text 5"/>
          <p:cNvSpPr/>
          <p:nvPr/>
        </p:nvSpPr>
        <p:spPr>
          <a:xfrm>
            <a:off x="5422776" y="1240929"/>
            <a:ext cx="1343174" cy="115491"/>
          </a:xfrm>
          <a:prstGeom prst="rect">
            <a:avLst/>
          </a:prstGeom>
          <a:noFill/>
          <a:ln/>
        </p:spPr>
        <p:txBody>
          <a:bodyPr wrap="none" lIns="0" tIns="0" rIns="0" bIns="0" rtlCol="0" anchor="t"/>
          <a:lstStyle/>
          <a:p>
            <a:pPr marL="0" indent="0" algn="l">
              <a:lnSpc>
                <a:spcPct val="104000"/>
              </a:lnSpc>
              <a:buNone/>
            </a:pPr>
            <a:r>
              <a:rPr lang="en-US" sz="1000" b="1" dirty="0">
                <a:solidFill>
                  <a:schemeClr val="bg1"/>
                </a:solidFill>
                <a:latin typeface="Inter Bold" pitchFamily="34" charset="0"/>
                <a:ea typeface="Inter Bold" pitchFamily="34" charset="-122"/>
                <a:cs typeface="Inter Bold" pitchFamily="34" charset="-120"/>
              </a:rPr>
              <a:t>💻 SQL例</a:t>
            </a:r>
            <a:endParaRPr lang="en-US" sz="1000" dirty="0">
              <a:solidFill>
                <a:schemeClr val="bg1"/>
              </a:solidFill>
            </a:endParaRPr>
          </a:p>
        </p:txBody>
      </p:sp>
      <p:sp>
        <p:nvSpPr>
          <p:cNvPr id="9" name="Shape 6"/>
          <p:cNvSpPr/>
          <p:nvPr/>
        </p:nvSpPr>
        <p:spPr>
          <a:xfrm>
            <a:off x="5422776" y="1396231"/>
            <a:ext cx="1808341" cy="490847"/>
          </a:xfrm>
          <a:prstGeom prst="roundRect">
            <a:avLst>
              <a:gd name="adj" fmla="val 9548"/>
            </a:avLst>
          </a:prstGeom>
          <a:solidFill>
            <a:srgbClr val="F2F2F2"/>
          </a:solidFill>
          <a:ln/>
        </p:spPr>
        <p:txBody>
          <a:bodyPr/>
          <a:lstStyle/>
          <a:p>
            <a:endParaRPr lang="ja-JP" altLang="en-US"/>
          </a:p>
        </p:txBody>
      </p:sp>
      <p:sp>
        <p:nvSpPr>
          <p:cNvPr id="11" name="Text 8"/>
          <p:cNvSpPr/>
          <p:nvPr/>
        </p:nvSpPr>
        <p:spPr>
          <a:xfrm>
            <a:off x="5507831" y="1467073"/>
            <a:ext cx="1649714" cy="207083"/>
          </a:xfrm>
          <a:prstGeom prst="rect">
            <a:avLst/>
          </a:prstGeom>
          <a:noFill/>
          <a:ln/>
        </p:spPr>
        <p:txBody>
          <a:bodyPr wrap="square" lIns="0" tIns="0" rIns="0" bIns="0" rtlCol="0" anchor="t">
            <a:noAutofit/>
          </a:bodyPr>
          <a:lstStyle/>
          <a:p>
            <a:pPr marL="0" indent="0" algn="l">
              <a:lnSpc>
                <a:spcPct val="100000"/>
              </a:lnSpc>
              <a:buNone/>
            </a:pPr>
            <a:r>
              <a:rPr lang="en-US" sz="900" dirty="0">
                <a:solidFill>
                  <a:srgbClr val="D73A49"/>
                </a:solidFill>
                <a:highlight>
                  <a:srgbClr val="F2F2F2"/>
                </a:highlight>
                <a:latin typeface="Consolas" pitchFamily="34" charset="0"/>
                <a:ea typeface="Consolas" pitchFamily="34" charset="-122"/>
                <a:cs typeface="Consolas" pitchFamily="34" charset="-120"/>
              </a:rPr>
              <a:t>SELECT * FROM Songs</a:t>
            </a:r>
            <a:endParaRPr lang="en-US" sz="900" dirty="0"/>
          </a:p>
          <a:p>
            <a:pPr marL="0" indent="0" algn="l">
              <a:lnSpc>
                <a:spcPct val="100000"/>
              </a:lnSpc>
              <a:buNone/>
            </a:pPr>
            <a:r>
              <a:rPr lang="en-US" sz="900" dirty="0">
                <a:solidFill>
                  <a:srgbClr val="D73A49"/>
                </a:solidFill>
                <a:highlight>
                  <a:srgbClr val="F2F2F2"/>
                </a:highlight>
                <a:latin typeface="Consolas" pitchFamily="34" charset="0"/>
                <a:ea typeface="Consolas" pitchFamily="34" charset="-122"/>
                <a:cs typeface="Consolas" pitchFamily="34" charset="-120"/>
              </a:rPr>
              <a:t>WHERE 曲名 = 'アイドル';</a:t>
            </a:r>
            <a:endParaRPr lang="en-US" sz="900" dirty="0"/>
          </a:p>
        </p:txBody>
      </p:sp>
      <p:sp>
        <p:nvSpPr>
          <p:cNvPr id="12" name="Text 9"/>
          <p:cNvSpPr/>
          <p:nvPr/>
        </p:nvSpPr>
        <p:spPr>
          <a:xfrm>
            <a:off x="5422776" y="1887078"/>
            <a:ext cx="1343174" cy="115491"/>
          </a:xfrm>
          <a:prstGeom prst="rect">
            <a:avLst/>
          </a:prstGeom>
          <a:noFill/>
          <a:ln/>
        </p:spPr>
        <p:txBody>
          <a:bodyPr wrap="none" lIns="0" tIns="0" rIns="0" bIns="0" rtlCol="0" anchor="t"/>
          <a:lstStyle/>
          <a:p>
            <a:pPr marL="0" indent="0" algn="l">
              <a:lnSpc>
                <a:spcPct val="104000"/>
              </a:lnSpc>
              <a:buNone/>
            </a:pPr>
            <a:r>
              <a:rPr lang="en-US" sz="1200" b="1" dirty="0">
                <a:solidFill>
                  <a:srgbClr val="000000"/>
                </a:solidFill>
                <a:latin typeface="Inter Bold" pitchFamily="34" charset="0"/>
                <a:ea typeface="Inter Bold" pitchFamily="34" charset="-122"/>
                <a:cs typeface="Inter Bold" pitchFamily="34" charset="-120"/>
              </a:rPr>
              <a:t>📖 </a:t>
            </a:r>
            <a:r>
              <a:rPr lang="en-US" sz="1200" b="1" dirty="0">
                <a:solidFill>
                  <a:schemeClr val="bg1"/>
                </a:solidFill>
                <a:latin typeface="Inter Bold" pitchFamily="34" charset="0"/>
                <a:ea typeface="Inter Bold" pitchFamily="34" charset="-122"/>
                <a:cs typeface="Inter Bold" pitchFamily="34" charset="-120"/>
              </a:rPr>
              <a:t>何をしているか</a:t>
            </a:r>
            <a:endParaRPr lang="en-US" sz="1200" dirty="0">
              <a:solidFill>
                <a:schemeClr val="bg1"/>
              </a:solidFill>
            </a:endParaRPr>
          </a:p>
        </p:txBody>
      </p:sp>
      <p:sp>
        <p:nvSpPr>
          <p:cNvPr id="13" name="Text 10"/>
          <p:cNvSpPr/>
          <p:nvPr/>
        </p:nvSpPr>
        <p:spPr>
          <a:xfrm>
            <a:off x="5419279" y="2089175"/>
            <a:ext cx="2565086" cy="590179"/>
          </a:xfrm>
          <a:prstGeom prst="rect">
            <a:avLst/>
          </a:prstGeom>
          <a:noFill/>
          <a:ln/>
        </p:spPr>
        <p:txBody>
          <a:bodyPr wrap="square" lIns="0" tIns="0" rIns="0" bIns="0" rtlCol="0" anchor="t">
            <a:noAutofit/>
          </a:bodyPr>
          <a:lstStyle/>
          <a:p>
            <a:pPr marL="0" indent="0" algn="l">
              <a:lnSpc>
                <a:spcPct val="100000"/>
              </a:lnSpc>
              <a:buNone/>
            </a:pPr>
            <a:r>
              <a:rPr lang="en-US" sz="1050" dirty="0">
                <a:solidFill>
                  <a:schemeClr val="bg1"/>
                </a:solidFill>
                <a:latin typeface="Inter" pitchFamily="34" charset="0"/>
                <a:ea typeface="Inter" pitchFamily="34" charset="-122"/>
                <a:cs typeface="Inter" pitchFamily="34" charset="-120"/>
              </a:rPr>
              <a:t>Songsテーブルから、曲名が「アイドル」のレコードを検索します。</a:t>
            </a:r>
            <a:endParaRPr lang="en-US" sz="1050" dirty="0">
              <a:solidFill>
                <a:schemeClr val="bg1"/>
              </a:solidFill>
            </a:endParaRPr>
          </a:p>
        </p:txBody>
      </p:sp>
      <p:sp>
        <p:nvSpPr>
          <p:cNvPr id="14" name="Text 11"/>
          <p:cNvSpPr/>
          <p:nvPr/>
        </p:nvSpPr>
        <p:spPr>
          <a:xfrm>
            <a:off x="2126531" y="2493913"/>
            <a:ext cx="1343174" cy="115491"/>
          </a:xfrm>
          <a:prstGeom prst="rect">
            <a:avLst/>
          </a:prstGeom>
          <a:noFill/>
          <a:ln/>
        </p:spPr>
        <p:txBody>
          <a:bodyPr wrap="none" lIns="0" tIns="0" rIns="0" bIns="0" rtlCol="0" anchor="t"/>
          <a:lstStyle/>
          <a:p>
            <a:pPr marL="0" indent="0" algn="l">
              <a:lnSpc>
                <a:spcPct val="104000"/>
              </a:lnSpc>
              <a:buNone/>
            </a:pPr>
            <a:r>
              <a:rPr lang="en-US" sz="650" b="1" dirty="0">
                <a:solidFill>
                  <a:schemeClr val="bg1"/>
                </a:solidFill>
                <a:latin typeface="Inter Bold" pitchFamily="34" charset="0"/>
                <a:ea typeface="Inter Bold" pitchFamily="34" charset="-122"/>
                <a:cs typeface="Inter Bold" pitchFamily="34" charset="-120"/>
              </a:rPr>
              <a:t>📊 結果イメージ</a:t>
            </a:r>
            <a:endParaRPr lang="en-US" sz="650" dirty="0">
              <a:solidFill>
                <a:schemeClr val="bg1"/>
              </a:solidFill>
            </a:endParaRPr>
          </a:p>
        </p:txBody>
      </p:sp>
      <p:sp>
        <p:nvSpPr>
          <p:cNvPr id="15" name="Shape 12"/>
          <p:cNvSpPr/>
          <p:nvPr/>
        </p:nvSpPr>
        <p:spPr>
          <a:xfrm>
            <a:off x="2126531" y="2591693"/>
            <a:ext cx="5188669" cy="359122"/>
          </a:xfrm>
          <a:prstGeom prst="roundRect">
            <a:avLst>
              <a:gd name="adj" fmla="val 10327"/>
            </a:avLst>
          </a:prstGeom>
          <a:noFill/>
          <a:ln w="4763">
            <a:solidFill>
              <a:srgbClr val="000000">
                <a:alpha val="8000"/>
              </a:srgbClr>
            </a:solidFill>
            <a:prstDash val="solid"/>
          </a:ln>
        </p:spPr>
        <p:txBody>
          <a:bodyPr/>
          <a:lstStyle/>
          <a:p>
            <a:endParaRPr lang="ja-JP" altLang="en-US">
              <a:solidFill>
                <a:schemeClr val="bg1"/>
              </a:solidFill>
            </a:endParaRPr>
          </a:p>
        </p:txBody>
      </p:sp>
      <p:sp>
        <p:nvSpPr>
          <p:cNvPr id="16" name="Text 13"/>
          <p:cNvSpPr/>
          <p:nvPr/>
        </p:nvSpPr>
        <p:spPr>
          <a:xfrm>
            <a:off x="2126531" y="2639418"/>
            <a:ext cx="1533451" cy="85055"/>
          </a:xfrm>
          <a:prstGeom prst="rect">
            <a:avLst/>
          </a:prstGeom>
          <a:noFill/>
          <a:ln/>
        </p:spPr>
        <p:txBody>
          <a:bodyPr wrap="none" lIns="0" tIns="0" rIns="0" bIns="0" rtlCol="0" anchor="t"/>
          <a:lstStyle/>
          <a:p>
            <a:pPr marL="0" indent="0" algn="l">
              <a:lnSpc>
                <a:spcPct val="100000"/>
              </a:lnSpc>
              <a:buNone/>
            </a:pPr>
            <a:r>
              <a:rPr lang="en-US" sz="1200" b="1" dirty="0">
                <a:solidFill>
                  <a:schemeClr val="bg1"/>
                </a:solidFill>
                <a:latin typeface="Inter" pitchFamily="34" charset="0"/>
                <a:ea typeface="Inter" pitchFamily="34" charset="-122"/>
                <a:cs typeface="Inter" pitchFamily="34" charset="-120"/>
              </a:rPr>
              <a:t>song_id</a:t>
            </a:r>
            <a:endParaRPr lang="en-US" sz="1200" dirty="0">
              <a:solidFill>
                <a:schemeClr val="bg1"/>
              </a:solidFill>
            </a:endParaRPr>
          </a:p>
        </p:txBody>
      </p:sp>
      <p:sp>
        <p:nvSpPr>
          <p:cNvPr id="17" name="Text 14"/>
          <p:cNvSpPr/>
          <p:nvPr/>
        </p:nvSpPr>
        <p:spPr>
          <a:xfrm>
            <a:off x="3424982" y="2630835"/>
            <a:ext cx="1531069" cy="85055"/>
          </a:xfrm>
          <a:prstGeom prst="rect">
            <a:avLst/>
          </a:prstGeom>
          <a:noFill/>
          <a:ln/>
        </p:spPr>
        <p:txBody>
          <a:bodyPr wrap="none" lIns="0" tIns="0" rIns="0" bIns="0" rtlCol="0" anchor="t"/>
          <a:lstStyle/>
          <a:p>
            <a:pPr marL="0" indent="0" algn="l">
              <a:lnSpc>
                <a:spcPct val="100000"/>
              </a:lnSpc>
              <a:buNone/>
            </a:pPr>
            <a:r>
              <a:rPr lang="en-US" sz="1200" b="1" dirty="0">
                <a:solidFill>
                  <a:schemeClr val="bg1"/>
                </a:solidFill>
                <a:latin typeface="Inter" pitchFamily="34" charset="0"/>
                <a:ea typeface="Inter" pitchFamily="34" charset="-122"/>
                <a:cs typeface="Inter" pitchFamily="34" charset="-120"/>
              </a:rPr>
              <a:t>曲名</a:t>
            </a:r>
            <a:endParaRPr lang="en-US" sz="1200" dirty="0">
              <a:solidFill>
                <a:schemeClr val="bg1"/>
              </a:solidFill>
            </a:endParaRPr>
          </a:p>
        </p:txBody>
      </p:sp>
      <p:sp>
        <p:nvSpPr>
          <p:cNvPr id="18" name="Text 15"/>
          <p:cNvSpPr/>
          <p:nvPr/>
        </p:nvSpPr>
        <p:spPr>
          <a:xfrm>
            <a:off x="4626918" y="2615734"/>
            <a:ext cx="1531069" cy="226516"/>
          </a:xfrm>
          <a:prstGeom prst="rect">
            <a:avLst/>
          </a:prstGeom>
          <a:noFill/>
          <a:ln/>
        </p:spPr>
        <p:txBody>
          <a:bodyPr wrap="none" lIns="0" tIns="0" rIns="0" bIns="0" rtlCol="0" anchor="t"/>
          <a:lstStyle/>
          <a:p>
            <a:pPr marL="0" indent="0" algn="l">
              <a:lnSpc>
                <a:spcPct val="100000"/>
              </a:lnSpc>
              <a:buNone/>
            </a:pPr>
            <a:r>
              <a:rPr lang="en-US" sz="1200" b="1" dirty="0">
                <a:solidFill>
                  <a:schemeClr val="bg1"/>
                </a:solidFill>
                <a:latin typeface="Inter" pitchFamily="34" charset="0"/>
                <a:ea typeface="Inter" pitchFamily="34" charset="-122"/>
                <a:cs typeface="Inter" pitchFamily="34" charset="-120"/>
              </a:rPr>
              <a:t>アーティスト</a:t>
            </a:r>
            <a:endParaRPr lang="en-US" sz="1200" dirty="0">
              <a:solidFill>
                <a:schemeClr val="bg1"/>
              </a:solidFill>
            </a:endParaRPr>
          </a:p>
        </p:txBody>
      </p:sp>
      <p:sp>
        <p:nvSpPr>
          <p:cNvPr id="19" name="Text 16"/>
          <p:cNvSpPr/>
          <p:nvPr/>
        </p:nvSpPr>
        <p:spPr>
          <a:xfrm>
            <a:off x="5865614" y="2609404"/>
            <a:ext cx="1533451" cy="85055"/>
          </a:xfrm>
          <a:prstGeom prst="rect">
            <a:avLst/>
          </a:prstGeom>
          <a:noFill/>
          <a:ln/>
        </p:spPr>
        <p:txBody>
          <a:bodyPr wrap="none" lIns="0" tIns="0" rIns="0" bIns="0" rtlCol="0" anchor="t"/>
          <a:lstStyle/>
          <a:p>
            <a:pPr marL="0" indent="0" algn="l">
              <a:lnSpc>
                <a:spcPct val="100000"/>
              </a:lnSpc>
              <a:buNone/>
            </a:pPr>
            <a:r>
              <a:rPr lang="en-US" sz="1200" b="1" dirty="0">
                <a:solidFill>
                  <a:schemeClr val="bg1"/>
                </a:solidFill>
                <a:latin typeface="Inter" pitchFamily="34" charset="0"/>
                <a:ea typeface="Inter" pitchFamily="34" charset="-122"/>
                <a:cs typeface="Inter" pitchFamily="34" charset="-120"/>
              </a:rPr>
              <a:t>アルバム</a:t>
            </a:r>
            <a:endParaRPr lang="en-US" sz="1200" dirty="0">
              <a:solidFill>
                <a:schemeClr val="bg1"/>
              </a:solidFill>
            </a:endParaRPr>
          </a:p>
        </p:txBody>
      </p:sp>
      <p:sp>
        <p:nvSpPr>
          <p:cNvPr id="20" name="Text 17"/>
          <p:cNvSpPr/>
          <p:nvPr/>
        </p:nvSpPr>
        <p:spPr>
          <a:xfrm>
            <a:off x="2202284" y="2835027"/>
            <a:ext cx="1533451" cy="85055"/>
          </a:xfrm>
          <a:prstGeom prst="rect">
            <a:avLst/>
          </a:prstGeom>
          <a:noFill/>
          <a:ln/>
        </p:spPr>
        <p:txBody>
          <a:bodyPr wrap="none" lIns="0" tIns="0" rIns="0" bIns="0" rtlCol="0" anchor="t"/>
          <a:lstStyle/>
          <a:p>
            <a:pPr marL="0" indent="0" algn="l">
              <a:lnSpc>
                <a:spcPct val="100000"/>
              </a:lnSpc>
              <a:buNone/>
            </a:pPr>
            <a:r>
              <a:rPr lang="en-US" sz="550" dirty="0">
                <a:solidFill>
                  <a:schemeClr val="bg1"/>
                </a:solidFill>
                <a:latin typeface="Inter" pitchFamily="34" charset="0"/>
                <a:ea typeface="Inter" pitchFamily="34" charset="-122"/>
                <a:cs typeface="Inter" pitchFamily="34" charset="-120"/>
              </a:rPr>
              <a:t>301</a:t>
            </a:r>
            <a:endParaRPr lang="en-US" sz="550" dirty="0">
              <a:solidFill>
                <a:schemeClr val="bg1"/>
              </a:solidFill>
            </a:endParaRPr>
          </a:p>
        </p:txBody>
      </p:sp>
      <p:sp>
        <p:nvSpPr>
          <p:cNvPr id="21" name="Text 18"/>
          <p:cNvSpPr/>
          <p:nvPr/>
        </p:nvSpPr>
        <p:spPr>
          <a:xfrm>
            <a:off x="3424982" y="2835027"/>
            <a:ext cx="1531069" cy="85055"/>
          </a:xfrm>
          <a:prstGeom prst="rect">
            <a:avLst/>
          </a:prstGeom>
          <a:noFill/>
          <a:ln/>
        </p:spPr>
        <p:txBody>
          <a:bodyPr wrap="none" lIns="0" tIns="0" rIns="0" bIns="0" rtlCol="0" anchor="t"/>
          <a:lstStyle/>
          <a:p>
            <a:pPr marL="0" indent="0" algn="l">
              <a:lnSpc>
                <a:spcPct val="100000"/>
              </a:lnSpc>
              <a:buNone/>
            </a:pPr>
            <a:r>
              <a:rPr lang="en-US" sz="550" dirty="0">
                <a:solidFill>
                  <a:schemeClr val="bg1"/>
                </a:solidFill>
                <a:latin typeface="Inter" pitchFamily="34" charset="0"/>
                <a:ea typeface="Inter" pitchFamily="34" charset="-122"/>
                <a:cs typeface="Inter" pitchFamily="34" charset="-120"/>
              </a:rPr>
              <a:t>アイドル</a:t>
            </a:r>
            <a:endParaRPr lang="en-US" sz="550" dirty="0">
              <a:solidFill>
                <a:schemeClr val="bg1"/>
              </a:solidFill>
            </a:endParaRPr>
          </a:p>
        </p:txBody>
      </p:sp>
      <p:sp>
        <p:nvSpPr>
          <p:cNvPr id="22" name="Text 19"/>
          <p:cNvSpPr/>
          <p:nvPr/>
        </p:nvSpPr>
        <p:spPr>
          <a:xfrm>
            <a:off x="4645298" y="2835027"/>
            <a:ext cx="1531069" cy="85055"/>
          </a:xfrm>
          <a:prstGeom prst="rect">
            <a:avLst/>
          </a:prstGeom>
          <a:noFill/>
          <a:ln/>
        </p:spPr>
        <p:txBody>
          <a:bodyPr wrap="none" lIns="0" tIns="0" rIns="0" bIns="0" rtlCol="0" anchor="t"/>
          <a:lstStyle/>
          <a:p>
            <a:pPr marL="0" indent="0" algn="l">
              <a:lnSpc>
                <a:spcPct val="100000"/>
              </a:lnSpc>
              <a:buNone/>
            </a:pPr>
            <a:r>
              <a:rPr lang="en-US" sz="550" dirty="0">
                <a:solidFill>
                  <a:schemeClr val="bg1"/>
                </a:solidFill>
                <a:latin typeface="Inter" pitchFamily="34" charset="0"/>
                <a:ea typeface="Inter" pitchFamily="34" charset="-122"/>
                <a:cs typeface="Inter" pitchFamily="34" charset="-120"/>
              </a:rPr>
              <a:t>YOASOBI</a:t>
            </a:r>
            <a:endParaRPr lang="en-US" sz="550" dirty="0">
              <a:solidFill>
                <a:schemeClr val="bg1"/>
              </a:solidFill>
            </a:endParaRPr>
          </a:p>
        </p:txBody>
      </p:sp>
      <p:sp>
        <p:nvSpPr>
          <p:cNvPr id="23" name="Text 20"/>
          <p:cNvSpPr/>
          <p:nvPr/>
        </p:nvSpPr>
        <p:spPr>
          <a:xfrm>
            <a:off x="5865614" y="2835027"/>
            <a:ext cx="1533451" cy="85055"/>
          </a:xfrm>
          <a:prstGeom prst="rect">
            <a:avLst/>
          </a:prstGeom>
          <a:noFill/>
          <a:ln/>
        </p:spPr>
        <p:txBody>
          <a:bodyPr wrap="none" lIns="0" tIns="0" rIns="0" bIns="0" rtlCol="0" anchor="t"/>
          <a:lstStyle/>
          <a:p>
            <a:pPr marL="0" indent="0" algn="l">
              <a:lnSpc>
                <a:spcPct val="100000"/>
              </a:lnSpc>
              <a:buNone/>
            </a:pPr>
            <a:r>
              <a:rPr lang="en-US" sz="550" dirty="0">
                <a:solidFill>
                  <a:schemeClr val="bg1"/>
                </a:solidFill>
                <a:latin typeface="Inter" pitchFamily="34" charset="0"/>
                <a:ea typeface="Inter" pitchFamily="34" charset="-122"/>
                <a:cs typeface="Inter" pitchFamily="34" charset="-120"/>
              </a:rPr>
              <a:t>THE BOOK 3</a:t>
            </a:r>
            <a:endParaRPr lang="en-US" sz="550" dirty="0">
              <a:solidFill>
                <a:schemeClr val="bg1"/>
              </a:solidFill>
            </a:endParaRPr>
          </a:p>
        </p:txBody>
      </p:sp>
      <p:pic>
        <p:nvPicPr>
          <p:cNvPr id="24" name="Image 1" descr="preencoded.png"/>
          <p:cNvPicPr>
            <a:picLocks noChangeAspect="1"/>
          </p:cNvPicPr>
          <p:nvPr/>
        </p:nvPicPr>
        <p:blipFill>
          <a:blip r:embed="rId4"/>
          <a:stretch>
            <a:fillRect/>
          </a:stretch>
        </p:blipFill>
        <p:spPr>
          <a:xfrm>
            <a:off x="2126531" y="2990627"/>
            <a:ext cx="4890939" cy="2146995"/>
          </a:xfrm>
          <a:prstGeom prst="rect">
            <a:avLst/>
          </a:prstGeom>
        </p:spPr>
      </p:pic>
      <p:sp>
        <p:nvSpPr>
          <p:cNvPr id="25" name="Text 21"/>
          <p:cNvSpPr/>
          <p:nvPr/>
        </p:nvSpPr>
        <p:spPr>
          <a:xfrm>
            <a:off x="2813794" y="4477045"/>
            <a:ext cx="1085938" cy="132487"/>
          </a:xfrm>
          <a:prstGeom prst="rect">
            <a:avLst/>
          </a:prstGeom>
          <a:noFill/>
          <a:ln/>
        </p:spPr>
        <p:txBody>
          <a:bodyPr wrap="none" lIns="0" tIns="0" rIns="0" bIns="0" rtlCol="0" anchor="t"/>
          <a:lstStyle/>
          <a:p>
            <a:pPr marL="0" indent="0" algn="ctr">
              <a:lnSpc>
                <a:spcPct val="104000"/>
              </a:lnSpc>
              <a:buNone/>
            </a:pPr>
            <a:r>
              <a:rPr lang="en-US" sz="1600" b="1" dirty="0">
                <a:solidFill>
                  <a:schemeClr val="bg1"/>
                </a:solidFill>
                <a:latin typeface="Inter Bold" pitchFamily="34" charset="0"/>
                <a:ea typeface="Inter Bold" pitchFamily="34" charset="-122"/>
                <a:cs typeface="Inter Bold" pitchFamily="34" charset="-120"/>
              </a:rPr>
              <a:t>検索ワード入力</a:t>
            </a:r>
            <a:endParaRPr lang="en-US" sz="1600" dirty="0">
              <a:solidFill>
                <a:schemeClr val="bg1"/>
              </a:solidFill>
            </a:endParaRPr>
          </a:p>
        </p:txBody>
      </p:sp>
      <p:sp>
        <p:nvSpPr>
          <p:cNvPr id="26" name="Text 22"/>
          <p:cNvSpPr/>
          <p:nvPr/>
        </p:nvSpPr>
        <p:spPr>
          <a:xfrm>
            <a:off x="2956216" y="4743199"/>
            <a:ext cx="857338" cy="158984"/>
          </a:xfrm>
          <a:prstGeom prst="rect">
            <a:avLst/>
          </a:prstGeom>
          <a:noFill/>
          <a:ln/>
        </p:spPr>
        <p:txBody>
          <a:bodyPr wrap="square" lIns="0" tIns="0" rIns="0" bIns="0" rtlCol="0" anchor="t">
            <a:normAutofit/>
          </a:bodyPr>
          <a:lstStyle/>
          <a:p>
            <a:pPr marL="0" indent="0" algn="ctr">
              <a:lnSpc>
                <a:spcPct val="78000"/>
              </a:lnSpc>
              <a:buNone/>
            </a:pPr>
            <a:r>
              <a:rPr lang="en-US" sz="650" dirty="0">
                <a:solidFill>
                  <a:srgbClr val="272525"/>
                </a:solidFill>
                <a:latin typeface="Inter" pitchFamily="34" charset="0"/>
                <a:ea typeface="Inter" pitchFamily="34" charset="-122"/>
                <a:cs typeface="Inter" pitchFamily="34" charset="-120"/>
              </a:rPr>
              <a:t>例：「アイドル」を入力</a:t>
            </a:r>
            <a:endParaRPr lang="en-US" sz="650" dirty="0"/>
          </a:p>
        </p:txBody>
      </p:sp>
      <p:sp>
        <p:nvSpPr>
          <p:cNvPr id="27" name="Text 23"/>
          <p:cNvSpPr/>
          <p:nvPr/>
        </p:nvSpPr>
        <p:spPr>
          <a:xfrm>
            <a:off x="5322645" y="4546190"/>
            <a:ext cx="1085938" cy="132487"/>
          </a:xfrm>
          <a:prstGeom prst="rect">
            <a:avLst/>
          </a:prstGeom>
          <a:noFill/>
          <a:ln/>
        </p:spPr>
        <p:txBody>
          <a:bodyPr wrap="none" lIns="0" tIns="0" rIns="0" bIns="0" rtlCol="0" anchor="t"/>
          <a:lstStyle/>
          <a:p>
            <a:pPr marL="0" indent="0" algn="ctr">
              <a:lnSpc>
                <a:spcPct val="104000"/>
              </a:lnSpc>
              <a:buNone/>
            </a:pPr>
            <a:r>
              <a:rPr lang="en-US" sz="1600" b="1" dirty="0">
                <a:solidFill>
                  <a:schemeClr val="bg1"/>
                </a:solidFill>
                <a:latin typeface="Inter Bold" pitchFamily="34" charset="0"/>
                <a:ea typeface="Inter Bold" pitchFamily="34" charset="-122"/>
                <a:cs typeface="Inter Bold" pitchFamily="34" charset="-120"/>
              </a:rPr>
              <a:t>結果表示</a:t>
            </a:r>
            <a:endParaRPr lang="en-US" sz="1600" dirty="0">
              <a:solidFill>
                <a:schemeClr val="bg1"/>
              </a:solidFill>
            </a:endParaRPr>
          </a:p>
        </p:txBody>
      </p:sp>
      <p:sp>
        <p:nvSpPr>
          <p:cNvPr id="28" name="Text 24"/>
          <p:cNvSpPr/>
          <p:nvPr/>
        </p:nvSpPr>
        <p:spPr>
          <a:xfrm>
            <a:off x="5363356" y="4710224"/>
            <a:ext cx="857338" cy="158984"/>
          </a:xfrm>
          <a:prstGeom prst="rect">
            <a:avLst/>
          </a:prstGeom>
          <a:noFill/>
          <a:ln/>
        </p:spPr>
        <p:txBody>
          <a:bodyPr wrap="square" lIns="0" tIns="0" rIns="0" bIns="0" rtlCol="0" anchor="t">
            <a:normAutofit/>
          </a:bodyPr>
          <a:lstStyle/>
          <a:p>
            <a:pPr marL="0" indent="0" algn="ctr">
              <a:lnSpc>
                <a:spcPct val="78000"/>
              </a:lnSpc>
              <a:buNone/>
            </a:pPr>
            <a:r>
              <a:rPr lang="en-US" sz="650" dirty="0">
                <a:solidFill>
                  <a:srgbClr val="272525"/>
                </a:solidFill>
                <a:latin typeface="Inter" pitchFamily="34" charset="0"/>
                <a:ea typeface="Inter" pitchFamily="34" charset="-122"/>
                <a:cs typeface="Inter" pitchFamily="34" charset="-120"/>
              </a:rPr>
              <a:t>該当レコードを一覧表示</a:t>
            </a:r>
            <a:endParaRPr lang="en-US" sz="650" dirty="0"/>
          </a:p>
        </p:txBody>
      </p:sp>
      <p:sp>
        <p:nvSpPr>
          <p:cNvPr id="29" name="Text 25"/>
          <p:cNvSpPr/>
          <p:nvPr/>
        </p:nvSpPr>
        <p:spPr>
          <a:xfrm>
            <a:off x="3620724" y="3215770"/>
            <a:ext cx="1887107" cy="264974"/>
          </a:xfrm>
          <a:prstGeom prst="rect">
            <a:avLst/>
          </a:prstGeom>
          <a:noFill/>
          <a:ln/>
        </p:spPr>
        <p:txBody>
          <a:bodyPr wrap="square" lIns="0" tIns="0" rIns="0" bIns="0" rtlCol="0" anchor="t">
            <a:noAutofit/>
          </a:bodyPr>
          <a:lstStyle/>
          <a:p>
            <a:pPr marL="0" indent="0" algn="ctr">
              <a:lnSpc>
                <a:spcPct val="104000"/>
              </a:lnSpc>
              <a:buNone/>
            </a:pPr>
            <a:r>
              <a:rPr lang="en-US" sz="1600" b="1" dirty="0">
                <a:solidFill>
                  <a:schemeClr val="bg1"/>
                </a:solidFill>
                <a:latin typeface="Inter Bold" pitchFamily="34" charset="0"/>
                <a:ea typeface="Inter Bold" pitchFamily="34" charset="-122"/>
                <a:cs typeface="Inter Bold" pitchFamily="34" charset="-120"/>
              </a:rPr>
              <a:t>Songsテーブル検索</a:t>
            </a:r>
            <a:endParaRPr lang="en-US" sz="1600"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TotalTime>
  <Words>812</Words>
  <Application>Microsoft Macintosh PowerPoint</Application>
  <PresentationFormat>画面に合わせる (16:9)</PresentationFormat>
  <Paragraphs>247</Paragraphs>
  <Slides>12</Slides>
  <Notes>12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Instrument Sans Medium</vt:lpstr>
      <vt:lpstr>Consolas</vt:lpstr>
      <vt:lpstr>Arial</vt:lpstr>
      <vt:lpstr>Inter Bold</vt:lpstr>
      <vt:lpstr>Inter</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202502168</cp:lastModifiedBy>
  <cp:revision>2</cp:revision>
  <dcterms:created xsi:type="dcterms:W3CDTF">2026-05-18T04:45:53Z</dcterms:created>
  <dcterms:modified xsi:type="dcterms:W3CDTF">2026-05-18T05:58:59Z</dcterms:modified>
</cp:coreProperties>
</file>